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8" r:id="rId1"/>
  </p:sldMasterIdLst>
  <p:notesMasterIdLst>
    <p:notesMasterId r:id="rId16"/>
  </p:notesMasterIdLst>
  <p:sldIdLst>
    <p:sldId id="2265" r:id="rId2"/>
    <p:sldId id="2264" r:id="rId3"/>
    <p:sldId id="2273" r:id="rId4"/>
    <p:sldId id="2280" r:id="rId5"/>
    <p:sldId id="2283" r:id="rId6"/>
    <p:sldId id="2284" r:id="rId7"/>
    <p:sldId id="2281" r:id="rId8"/>
    <p:sldId id="2266" r:id="rId9"/>
    <p:sldId id="2294" r:id="rId10"/>
    <p:sldId id="2292" r:id="rId11"/>
    <p:sldId id="2276" r:id="rId12"/>
    <p:sldId id="2274" r:id="rId13"/>
    <p:sldId id="2309" r:id="rId14"/>
    <p:sldId id="2279" r:id="rId15"/>
  </p:sldIdLst>
  <p:sldSz cx="1828800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3F1F1"/>
    <a:srgbClr val="060C28"/>
    <a:srgbClr val="00176A"/>
    <a:srgbClr val="041B31"/>
    <a:srgbClr val="363F49"/>
    <a:srgbClr val="000000"/>
    <a:srgbClr val="19D3F0"/>
    <a:srgbClr val="2750F0"/>
    <a:srgbClr val="FF4218"/>
    <a:srgbClr val="FF9B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3" autoAdjust="0"/>
    <p:restoredTop sz="96202" autoAdjust="0"/>
  </p:normalViewPr>
  <p:slideViewPr>
    <p:cSldViewPr snapToGrid="0" snapToObjects="1">
      <p:cViewPr>
        <p:scale>
          <a:sx n="50" d="100"/>
          <a:sy n="50" d="100"/>
        </p:scale>
        <p:origin x="-414" y="-72"/>
      </p:cViewPr>
      <p:guideLst>
        <p:guide orient="horz" pos="4320"/>
        <p:guide pos="5760"/>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napToObjects="1" showGuides="1">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8/4/2017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xmlns=""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4225588" y="-11796713"/>
            <a:ext cx="16643351" cy="12482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75288" cy="41036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xmlns="" val="33208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xmlns="" val="160831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xmlns="" val="97507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2"/>
          <p:cNvSpPr>
            <a:spLocks noGrp="1" noChangeArrowheads="1"/>
          </p:cNvSpPr>
          <p:nvPr>
            <p:ph type="sldNum"/>
          </p:nvPr>
        </p:nvSpPr>
        <p:spPr>
          <a:ln/>
        </p:spPr>
        <p:txBody>
          <a:bodyPr/>
          <a:lstStyle/>
          <a:p>
            <a:fld id="{61FF835F-C933-1D4F-A207-D013BE1505AE}" type="slidenum">
              <a:rPr lang="en-US" altLang="en-US"/>
              <a:pPr/>
              <a:t>12</a:t>
            </a:fld>
            <a:endParaRPr lang="en-US" altLang="en-US" dirty="0"/>
          </a:p>
        </p:txBody>
      </p:sp>
      <p:sp>
        <p:nvSpPr>
          <p:cNvPr id="24577" name="Text Box 1"/>
          <p:cNvSpPr txBox="1">
            <a:spLocks noGrp="1" noRot="1" noChangeAspect="1" noChangeArrowheads="1"/>
          </p:cNvSpPr>
          <p:nvPr>
            <p:ph type="sldImg"/>
          </p:nvPr>
        </p:nvSpPr>
        <p:spPr bwMode="auto">
          <a:xfrm>
            <a:off x="1144588" y="685800"/>
            <a:ext cx="4560887" cy="34210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78463" cy="41068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xmlns="" val="114577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ig-Picture-Eureka">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18288000" cy="13716000"/>
          </a:xfrm>
          <a:effectLst/>
        </p:spPr>
        <p:txBody>
          <a:bodyPr>
            <a:normAutofit/>
          </a:bodyPr>
          <a:lstStyle>
            <a:lvl1pPr marL="0" indent="0">
              <a:buNone/>
              <a:defRPr sz="3151"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93088903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stimonials">
    <p:spTree>
      <p:nvGrpSpPr>
        <p:cNvPr id="1" name=""/>
        <p:cNvGrpSpPr/>
        <p:nvPr/>
      </p:nvGrpSpPr>
      <p:grpSpPr>
        <a:xfrm>
          <a:off x="0" y="0"/>
          <a:ext cx="0" cy="0"/>
          <a:chOff x="0" y="0"/>
          <a:chExt cx="0" cy="0"/>
        </a:xfrm>
      </p:grpSpPr>
      <p:sp>
        <p:nvSpPr>
          <p:cNvPr id="6" name="Picture Placeholder 13"/>
          <p:cNvSpPr>
            <a:spLocks noGrp="1"/>
          </p:cNvSpPr>
          <p:nvPr>
            <p:ph type="pic" sz="quarter" idx="24"/>
          </p:nvPr>
        </p:nvSpPr>
        <p:spPr>
          <a:xfrm>
            <a:off x="7482295" y="4215161"/>
            <a:ext cx="3328174" cy="3662334"/>
          </a:xfrm>
          <a:effectLst/>
        </p:spPr>
        <p:txBody>
          <a:bodyPr>
            <a:normAutofit/>
          </a:bodyPr>
          <a:lstStyle>
            <a:lvl1pPr marL="0" indent="0">
              <a:buNone/>
              <a:defRPr sz="3151">
                <a:ln>
                  <a:noFill/>
                </a:ln>
                <a:solidFill>
                  <a:schemeClr val="bg1">
                    <a:lumMod val="85000"/>
                  </a:schemeClr>
                </a:solidFill>
              </a:defRPr>
            </a:lvl1pPr>
          </a:lstStyle>
          <a:p>
            <a:endParaRPr lang="en-US" dirty="0"/>
          </a:p>
        </p:txBody>
      </p:sp>
      <p:sp>
        <p:nvSpPr>
          <p:cNvPr id="7" name="Picture Placeholder 13"/>
          <p:cNvSpPr>
            <a:spLocks noGrp="1"/>
          </p:cNvSpPr>
          <p:nvPr>
            <p:ph type="pic" sz="quarter" idx="25"/>
          </p:nvPr>
        </p:nvSpPr>
        <p:spPr>
          <a:xfrm>
            <a:off x="12859495" y="4215161"/>
            <a:ext cx="3328173" cy="3662334"/>
          </a:xfrm>
          <a:effectLst/>
        </p:spPr>
        <p:txBody>
          <a:bodyPr>
            <a:normAutofit/>
          </a:bodyPr>
          <a:lstStyle>
            <a:lvl1pPr marL="0" indent="0">
              <a:buNone/>
              <a:defRPr sz="3151">
                <a:ln>
                  <a:noFill/>
                </a:ln>
                <a:solidFill>
                  <a:schemeClr val="bg1">
                    <a:lumMod val="85000"/>
                  </a:schemeClr>
                </a:solidFill>
              </a:defRPr>
            </a:lvl1pPr>
          </a:lstStyle>
          <a:p>
            <a:endParaRPr lang="en-US" dirty="0"/>
          </a:p>
        </p:txBody>
      </p:sp>
      <p:sp>
        <p:nvSpPr>
          <p:cNvPr id="8" name="Picture Placeholder 13"/>
          <p:cNvSpPr>
            <a:spLocks noGrp="1"/>
          </p:cNvSpPr>
          <p:nvPr>
            <p:ph type="pic" sz="quarter" idx="26"/>
          </p:nvPr>
        </p:nvSpPr>
        <p:spPr>
          <a:xfrm>
            <a:off x="2145354" y="4215161"/>
            <a:ext cx="3328174" cy="3662334"/>
          </a:xfrm>
          <a:effectLst/>
        </p:spPr>
        <p:txBody>
          <a:bodyPr>
            <a:normAutofit/>
          </a:bodyPr>
          <a:lstStyle>
            <a:lvl1pPr marL="0" indent="0">
              <a:buNone/>
              <a:defRPr sz="315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1380953"/>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Half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9136041" y="0"/>
            <a:ext cx="9151959" cy="13716000"/>
          </a:xfrm>
          <a:effectLst/>
        </p:spPr>
        <p:txBody>
          <a:bodyPr>
            <a:normAutofit/>
          </a:bodyPr>
          <a:lstStyle>
            <a:lvl1pPr marL="0" indent="0">
              <a:buNone/>
              <a:defRPr sz="3151"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879457447"/>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folio with 4 Circles">
    <p:spTree>
      <p:nvGrpSpPr>
        <p:cNvPr id="1" name=""/>
        <p:cNvGrpSpPr/>
        <p:nvPr/>
      </p:nvGrpSpPr>
      <p:grpSpPr>
        <a:xfrm>
          <a:off x="0" y="0"/>
          <a:ext cx="0" cy="0"/>
          <a:chOff x="0" y="0"/>
          <a:chExt cx="0" cy="0"/>
        </a:xfrm>
      </p:grpSpPr>
      <p:sp>
        <p:nvSpPr>
          <p:cNvPr id="24" name="Picture Placeholder 13"/>
          <p:cNvSpPr>
            <a:spLocks noGrp="1"/>
          </p:cNvSpPr>
          <p:nvPr>
            <p:ph type="pic" sz="quarter" idx="17" hasCustomPrompt="1"/>
          </p:nvPr>
        </p:nvSpPr>
        <p:spPr>
          <a:xfrm>
            <a:off x="5865031" y="5510923"/>
            <a:ext cx="2843384" cy="2843784"/>
          </a:xfrm>
          <a:prstGeom prst="ellipse">
            <a:avLst/>
          </a:prstGeom>
        </p:spPr>
        <p:txBody>
          <a:bodyPr>
            <a:noAutofit/>
          </a:bodyPr>
          <a:lstStyle>
            <a:lvl1pPr marL="0" indent="0">
              <a:lnSpc>
                <a:spcPct val="130000"/>
              </a:lnSpc>
              <a:buNone/>
              <a:defRPr sz="1800" baseline="0"/>
            </a:lvl1pPr>
          </a:lstStyle>
          <a:p>
            <a:r>
              <a:rPr lang="en-US" dirty="0" smtClean="0"/>
              <a:t>Drag  Your Picture Here</a:t>
            </a:r>
            <a:endParaRPr lang="en-US" dirty="0"/>
          </a:p>
        </p:txBody>
      </p:sp>
      <p:sp>
        <p:nvSpPr>
          <p:cNvPr id="25" name="Picture Placeholder 13"/>
          <p:cNvSpPr>
            <a:spLocks noGrp="1"/>
          </p:cNvSpPr>
          <p:nvPr>
            <p:ph type="pic" sz="quarter" idx="18" hasCustomPrompt="1"/>
          </p:nvPr>
        </p:nvSpPr>
        <p:spPr>
          <a:xfrm>
            <a:off x="9642884" y="5510923"/>
            <a:ext cx="2843384" cy="2843784"/>
          </a:xfrm>
          <a:prstGeom prst="ellipse">
            <a:avLst/>
          </a:prstGeom>
        </p:spPr>
        <p:txBody>
          <a:bodyPr>
            <a:noAutofit/>
          </a:bodyPr>
          <a:lstStyle>
            <a:lvl1pPr marL="0" indent="0">
              <a:lnSpc>
                <a:spcPct val="130000"/>
              </a:lnSpc>
              <a:buNone/>
              <a:defRPr sz="1800" baseline="0"/>
            </a:lvl1pPr>
          </a:lstStyle>
          <a:p>
            <a:r>
              <a:rPr lang="en-US" dirty="0" smtClean="0"/>
              <a:t>Drag  Your Picture Here</a:t>
            </a:r>
            <a:endParaRPr lang="en-US" dirty="0"/>
          </a:p>
        </p:txBody>
      </p:sp>
      <p:sp>
        <p:nvSpPr>
          <p:cNvPr id="26" name="Picture Placeholder 13"/>
          <p:cNvSpPr>
            <a:spLocks noGrp="1"/>
          </p:cNvSpPr>
          <p:nvPr>
            <p:ph type="pic" sz="quarter" idx="19" hasCustomPrompt="1"/>
          </p:nvPr>
        </p:nvSpPr>
        <p:spPr>
          <a:xfrm>
            <a:off x="13392333" y="5510923"/>
            <a:ext cx="2843384" cy="2843784"/>
          </a:xfrm>
          <a:prstGeom prst="ellipse">
            <a:avLst/>
          </a:prstGeom>
        </p:spPr>
        <p:txBody>
          <a:bodyPr>
            <a:noAutofit/>
          </a:bodyPr>
          <a:lstStyle>
            <a:lvl1pPr marL="0" indent="0">
              <a:lnSpc>
                <a:spcPct val="130000"/>
              </a:lnSpc>
              <a:buNone/>
              <a:defRPr sz="1800" baseline="0"/>
            </a:lvl1pPr>
          </a:lstStyle>
          <a:p>
            <a:r>
              <a:rPr lang="en-US" dirty="0" smtClean="0"/>
              <a:t>Drag  Your Picture Here</a:t>
            </a:r>
            <a:endParaRPr lang="en-US" dirty="0"/>
          </a:p>
        </p:txBody>
      </p:sp>
      <p:sp>
        <p:nvSpPr>
          <p:cNvPr id="27" name="Picture Placeholder 13"/>
          <p:cNvSpPr>
            <a:spLocks noGrp="1"/>
          </p:cNvSpPr>
          <p:nvPr>
            <p:ph type="pic" sz="quarter" idx="20" hasCustomPrompt="1"/>
          </p:nvPr>
        </p:nvSpPr>
        <p:spPr>
          <a:xfrm>
            <a:off x="2088539" y="5510923"/>
            <a:ext cx="2843384" cy="2843784"/>
          </a:xfrm>
          <a:prstGeom prst="ellipse">
            <a:avLst/>
          </a:prstGeom>
        </p:spPr>
        <p:txBody>
          <a:bodyPr>
            <a:noAutofit/>
          </a:bodyPr>
          <a:lstStyle>
            <a:lvl1pPr marL="0" indent="0">
              <a:lnSpc>
                <a:spcPct val="130000"/>
              </a:lnSpc>
              <a:buNone/>
              <a:defRPr sz="1800" baseline="0"/>
            </a:lvl1pPr>
          </a:lstStyle>
          <a:p>
            <a:r>
              <a:rPr lang="en-US" dirty="0" smtClean="0"/>
              <a:t>Drag  Your Picture Here</a:t>
            </a:r>
            <a:endParaRPr lang="en-US" dirty="0"/>
          </a:p>
        </p:txBody>
      </p:sp>
    </p:spTree>
    <p:extLst>
      <p:ext uri="{BB962C8B-B14F-4D97-AF65-F5344CB8AC3E}">
        <p14:creationId xmlns:p14="http://schemas.microsoft.com/office/powerpoint/2010/main" xmlns="" val="834405"/>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eo Layout1">
    <p:spTree>
      <p:nvGrpSpPr>
        <p:cNvPr id="1" name=""/>
        <p:cNvGrpSpPr/>
        <p:nvPr/>
      </p:nvGrpSpPr>
      <p:grpSpPr>
        <a:xfrm>
          <a:off x="0" y="0"/>
          <a:ext cx="0" cy="0"/>
          <a:chOff x="0" y="0"/>
          <a:chExt cx="0" cy="0"/>
        </a:xfrm>
      </p:grpSpPr>
      <p:sp>
        <p:nvSpPr>
          <p:cNvPr id="4" name="Picture Placeholder 13"/>
          <p:cNvSpPr>
            <a:spLocks noGrp="1"/>
          </p:cNvSpPr>
          <p:nvPr>
            <p:ph type="pic" sz="quarter" idx="26"/>
          </p:nvPr>
        </p:nvSpPr>
        <p:spPr>
          <a:xfrm>
            <a:off x="13052414" y="-7928"/>
            <a:ext cx="5235586" cy="13723928"/>
          </a:xfrm>
          <a:effectLst/>
        </p:spPr>
        <p:txBody>
          <a:bodyPr>
            <a:normAutofit/>
          </a:bodyPr>
          <a:lstStyle>
            <a:lvl1pPr marL="0" indent="0">
              <a:buNone/>
              <a:defRPr sz="315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1407867359"/>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elcome Message">
    <p:spTree>
      <p:nvGrpSpPr>
        <p:cNvPr id="1" name=""/>
        <p:cNvGrpSpPr/>
        <p:nvPr/>
      </p:nvGrpSpPr>
      <p:grpSpPr>
        <a:xfrm>
          <a:off x="0" y="0"/>
          <a:ext cx="0" cy="0"/>
          <a:chOff x="0" y="0"/>
          <a:chExt cx="0" cy="0"/>
        </a:xfrm>
      </p:grpSpPr>
      <p:sp>
        <p:nvSpPr>
          <p:cNvPr id="21" name="Picture Placeholder 13"/>
          <p:cNvSpPr>
            <a:spLocks noGrp="1" noChangeAspect="1"/>
          </p:cNvSpPr>
          <p:nvPr>
            <p:ph type="pic" sz="quarter" idx="20" hasCustomPrompt="1"/>
          </p:nvPr>
        </p:nvSpPr>
        <p:spPr>
          <a:xfrm>
            <a:off x="7724690" y="4189228"/>
            <a:ext cx="2843384" cy="2842787"/>
          </a:xfrm>
          <a:prstGeom prst="ellipse">
            <a:avLst/>
          </a:prstGeom>
        </p:spPr>
        <p:txBody>
          <a:bodyPr>
            <a:noAutofit/>
          </a:bodyPr>
          <a:lstStyle>
            <a:lvl1pPr marL="0" indent="0">
              <a:lnSpc>
                <a:spcPct val="130000"/>
              </a:lnSpc>
              <a:buNone/>
              <a:defRPr sz="1800" baseline="0"/>
            </a:lvl1pPr>
          </a:lstStyle>
          <a:p>
            <a:r>
              <a:rPr lang="en-US" dirty="0" smtClean="0"/>
              <a:t>Drag  Your Picture Here</a:t>
            </a:r>
            <a:endParaRPr lang="en-US" dirty="0"/>
          </a:p>
        </p:txBody>
      </p:sp>
    </p:spTree>
    <p:extLst>
      <p:ext uri="{BB962C8B-B14F-4D97-AF65-F5344CB8AC3E}">
        <p14:creationId xmlns:p14="http://schemas.microsoft.com/office/powerpoint/2010/main" xmlns="" val="1033659657"/>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mpany History">
    <p:spTree>
      <p:nvGrpSpPr>
        <p:cNvPr id="1" name=""/>
        <p:cNvGrpSpPr/>
        <p:nvPr/>
      </p:nvGrpSpPr>
      <p:grpSpPr>
        <a:xfrm>
          <a:off x="0" y="0"/>
          <a:ext cx="0" cy="0"/>
          <a:chOff x="0" y="0"/>
          <a:chExt cx="0" cy="0"/>
        </a:xfrm>
      </p:grpSpPr>
      <p:sp>
        <p:nvSpPr>
          <p:cNvPr id="68" name="Picture Placeholder 67"/>
          <p:cNvSpPr>
            <a:spLocks noGrp="1"/>
          </p:cNvSpPr>
          <p:nvPr>
            <p:ph type="pic" sz="quarter" idx="10"/>
          </p:nvPr>
        </p:nvSpPr>
        <p:spPr>
          <a:xfrm>
            <a:off x="979733" y="4999097"/>
            <a:ext cx="16346775" cy="3973660"/>
          </a:xfrm>
          <a:custGeom>
            <a:avLst/>
            <a:gdLst>
              <a:gd name="connsiteX0" fmla="*/ 20541016 w 21790024"/>
              <a:gd name="connsiteY0" fmla="*/ 2968979 h 5193366"/>
              <a:gd name="connsiteX1" fmla="*/ 21790024 w 21790024"/>
              <a:gd name="connsiteY1" fmla="*/ 5127733 h 5193366"/>
              <a:gd name="connsiteX2" fmla="*/ 21790024 w 21790024"/>
              <a:gd name="connsiteY2" fmla="*/ 5193366 h 5193366"/>
              <a:gd name="connsiteX3" fmla="*/ 19254036 w 21790024"/>
              <a:gd name="connsiteY3" fmla="*/ 5193366 h 5193366"/>
              <a:gd name="connsiteX4" fmla="*/ 14105770 w 21790024"/>
              <a:gd name="connsiteY4" fmla="*/ 2968979 h 5193366"/>
              <a:gd name="connsiteX5" fmla="*/ 15392753 w 21790024"/>
              <a:gd name="connsiteY5" fmla="*/ 5193366 h 5193366"/>
              <a:gd name="connsiteX6" fmla="*/ 12818788 w 21790024"/>
              <a:gd name="connsiteY6" fmla="*/ 5193366 h 5193366"/>
              <a:gd name="connsiteX7" fmla="*/ 7668745 w 21790024"/>
              <a:gd name="connsiteY7" fmla="*/ 2968979 h 5193366"/>
              <a:gd name="connsiteX8" fmla="*/ 8962431 w 21790024"/>
              <a:gd name="connsiteY8" fmla="*/ 5193366 h 5193366"/>
              <a:gd name="connsiteX9" fmla="*/ 6388472 w 21790024"/>
              <a:gd name="connsiteY9" fmla="*/ 5193366 h 5193366"/>
              <a:gd name="connsiteX10" fmla="*/ 1240209 w 21790024"/>
              <a:gd name="connsiteY10" fmla="*/ 2968979 h 5193366"/>
              <a:gd name="connsiteX11" fmla="*/ 1240210 w 21790024"/>
              <a:gd name="connsiteY11" fmla="*/ 2968979 h 5193366"/>
              <a:gd name="connsiteX12" fmla="*/ 2527195 w 21790024"/>
              <a:gd name="connsiteY12" fmla="*/ 5193366 h 5193366"/>
              <a:gd name="connsiteX13" fmla="*/ 0 w 21790024"/>
              <a:gd name="connsiteY13" fmla="*/ 5193366 h 5193366"/>
              <a:gd name="connsiteX14" fmla="*/ 0 w 21790024"/>
              <a:gd name="connsiteY14" fmla="*/ 5112522 h 5193366"/>
              <a:gd name="connsiteX15" fmla="*/ 17648916 w 21790024"/>
              <a:gd name="connsiteY15" fmla="*/ 2786802 h 5193366"/>
              <a:gd name="connsiteX16" fmla="*/ 20222884 w 21790024"/>
              <a:gd name="connsiteY16" fmla="*/ 2786802 h 5193366"/>
              <a:gd name="connsiteX17" fmla="*/ 18935900 w 21790024"/>
              <a:gd name="connsiteY17" fmla="*/ 5011189 h 5193366"/>
              <a:gd name="connsiteX18" fmla="*/ 14423905 w 21790024"/>
              <a:gd name="connsiteY18" fmla="*/ 2786802 h 5193366"/>
              <a:gd name="connsiteX19" fmla="*/ 17002796 w 21790024"/>
              <a:gd name="connsiteY19" fmla="*/ 2786802 h 5193366"/>
              <a:gd name="connsiteX20" fmla="*/ 15716701 w 21790024"/>
              <a:gd name="connsiteY20" fmla="*/ 5011189 h 5193366"/>
              <a:gd name="connsiteX21" fmla="*/ 11208744 w 21790024"/>
              <a:gd name="connsiteY21" fmla="*/ 2786802 h 5193366"/>
              <a:gd name="connsiteX22" fmla="*/ 13787635 w 21790024"/>
              <a:gd name="connsiteY22" fmla="*/ 2786802 h 5193366"/>
              <a:gd name="connsiteX23" fmla="*/ 12494841 w 21790024"/>
              <a:gd name="connsiteY23" fmla="*/ 5011189 h 5193366"/>
              <a:gd name="connsiteX24" fmla="*/ 7993583 w 21790024"/>
              <a:gd name="connsiteY24" fmla="*/ 2786802 h 5193366"/>
              <a:gd name="connsiteX25" fmla="*/ 10567548 w 21790024"/>
              <a:gd name="connsiteY25" fmla="*/ 2786802 h 5193366"/>
              <a:gd name="connsiteX26" fmla="*/ 9280566 w 21790024"/>
              <a:gd name="connsiteY26" fmla="*/ 5011189 h 5193366"/>
              <a:gd name="connsiteX27" fmla="*/ 4778430 w 21790024"/>
              <a:gd name="connsiteY27" fmla="*/ 2786802 h 5193366"/>
              <a:gd name="connsiteX28" fmla="*/ 7352391 w 21790024"/>
              <a:gd name="connsiteY28" fmla="*/ 2786802 h 5193366"/>
              <a:gd name="connsiteX29" fmla="*/ 6065415 w 21790024"/>
              <a:gd name="connsiteY29" fmla="*/ 5011189 h 5193366"/>
              <a:gd name="connsiteX30" fmla="*/ 1563267 w 21790024"/>
              <a:gd name="connsiteY30" fmla="*/ 2786802 h 5193366"/>
              <a:gd name="connsiteX31" fmla="*/ 4133433 w 21790024"/>
              <a:gd name="connsiteY31" fmla="*/ 2786802 h 5193366"/>
              <a:gd name="connsiteX32" fmla="*/ 4137233 w 21790024"/>
              <a:gd name="connsiteY32" fmla="*/ 2786802 h 5193366"/>
              <a:gd name="connsiteX33" fmla="*/ 4137235 w 21790024"/>
              <a:gd name="connsiteY33" fmla="*/ 2786802 h 5193366"/>
              <a:gd name="connsiteX34" fmla="*/ 2850250 w 21790024"/>
              <a:gd name="connsiteY34" fmla="*/ 5011189 h 5193366"/>
              <a:gd name="connsiteX35" fmla="*/ 18935900 w 21790024"/>
              <a:gd name="connsiteY35" fmla="*/ 187100 h 5193366"/>
              <a:gd name="connsiteX36" fmla="*/ 20222884 w 21790024"/>
              <a:gd name="connsiteY36" fmla="*/ 2411488 h 5193366"/>
              <a:gd name="connsiteX37" fmla="*/ 17648916 w 21790024"/>
              <a:gd name="connsiteY37" fmla="*/ 2411488 h 5193366"/>
              <a:gd name="connsiteX38" fmla="*/ 15716701 w 21790024"/>
              <a:gd name="connsiteY38" fmla="*/ 187100 h 5193366"/>
              <a:gd name="connsiteX39" fmla="*/ 17002796 w 21790024"/>
              <a:gd name="connsiteY39" fmla="*/ 2411488 h 5193366"/>
              <a:gd name="connsiteX40" fmla="*/ 14423905 w 21790024"/>
              <a:gd name="connsiteY40" fmla="*/ 2411488 h 5193366"/>
              <a:gd name="connsiteX41" fmla="*/ 12494841 w 21790024"/>
              <a:gd name="connsiteY41" fmla="*/ 187100 h 5193366"/>
              <a:gd name="connsiteX42" fmla="*/ 13787635 w 21790024"/>
              <a:gd name="connsiteY42" fmla="*/ 2411488 h 5193366"/>
              <a:gd name="connsiteX43" fmla="*/ 11208744 w 21790024"/>
              <a:gd name="connsiteY43" fmla="*/ 2411488 h 5193366"/>
              <a:gd name="connsiteX44" fmla="*/ 9280566 w 21790024"/>
              <a:gd name="connsiteY44" fmla="*/ 187100 h 5193366"/>
              <a:gd name="connsiteX45" fmla="*/ 10567548 w 21790024"/>
              <a:gd name="connsiteY45" fmla="*/ 2411488 h 5193366"/>
              <a:gd name="connsiteX46" fmla="*/ 7993583 w 21790024"/>
              <a:gd name="connsiteY46" fmla="*/ 2411488 h 5193366"/>
              <a:gd name="connsiteX47" fmla="*/ 6065421 w 21790024"/>
              <a:gd name="connsiteY47" fmla="*/ 187100 h 5193366"/>
              <a:gd name="connsiteX48" fmla="*/ 7352391 w 21790024"/>
              <a:gd name="connsiteY48" fmla="*/ 2411488 h 5193366"/>
              <a:gd name="connsiteX49" fmla="*/ 4778436 w 21790024"/>
              <a:gd name="connsiteY49" fmla="*/ 2411488 h 5193366"/>
              <a:gd name="connsiteX50" fmla="*/ 2850259 w 21790024"/>
              <a:gd name="connsiteY50" fmla="*/ 187100 h 5193366"/>
              <a:gd name="connsiteX51" fmla="*/ 4137243 w 21790024"/>
              <a:gd name="connsiteY51" fmla="*/ 2411488 h 5193366"/>
              <a:gd name="connsiteX52" fmla="*/ 1563277 w 21790024"/>
              <a:gd name="connsiteY52" fmla="*/ 2411488 h 5193366"/>
              <a:gd name="connsiteX53" fmla="*/ 16033949 w 21790024"/>
              <a:gd name="connsiteY53" fmla="*/ 0 h 5193366"/>
              <a:gd name="connsiteX54" fmla="*/ 18607916 w 21790024"/>
              <a:gd name="connsiteY54" fmla="*/ 0 h 5193366"/>
              <a:gd name="connsiteX55" fmla="*/ 17320932 w 21790024"/>
              <a:gd name="connsiteY55" fmla="*/ 2224388 h 5193366"/>
              <a:gd name="connsiteX56" fmla="*/ 9603627 w 21790024"/>
              <a:gd name="connsiteY56" fmla="*/ 0 h 5193366"/>
              <a:gd name="connsiteX57" fmla="*/ 12172670 w 21790024"/>
              <a:gd name="connsiteY57" fmla="*/ 0 h 5193366"/>
              <a:gd name="connsiteX58" fmla="*/ 10887591 w 21790024"/>
              <a:gd name="connsiteY58" fmla="*/ 2224388 h 5193366"/>
              <a:gd name="connsiteX59" fmla="*/ 3168399 w 21790024"/>
              <a:gd name="connsiteY59" fmla="*/ 0 h 5193366"/>
              <a:gd name="connsiteX60" fmla="*/ 5738557 w 21790024"/>
              <a:gd name="connsiteY60" fmla="*/ 0 h 5193366"/>
              <a:gd name="connsiteX61" fmla="*/ 5742365 w 21790024"/>
              <a:gd name="connsiteY61" fmla="*/ 0 h 5193366"/>
              <a:gd name="connsiteX62" fmla="*/ 4455380 w 21790024"/>
              <a:gd name="connsiteY62" fmla="*/ 2224388 h 519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790024" h="5193366">
                <a:moveTo>
                  <a:pt x="20541016" y="2968979"/>
                </a:moveTo>
                <a:lnTo>
                  <a:pt x="21790024" y="5127733"/>
                </a:lnTo>
                <a:lnTo>
                  <a:pt x="21790024" y="5193366"/>
                </a:lnTo>
                <a:lnTo>
                  <a:pt x="19254036" y="5193366"/>
                </a:lnTo>
                <a:close/>
                <a:moveTo>
                  <a:pt x="14105770" y="2968979"/>
                </a:moveTo>
                <a:lnTo>
                  <a:pt x="15392753" y="5193366"/>
                </a:lnTo>
                <a:lnTo>
                  <a:pt x="12818788" y="5193366"/>
                </a:lnTo>
                <a:close/>
                <a:moveTo>
                  <a:pt x="7668745" y="2968979"/>
                </a:moveTo>
                <a:lnTo>
                  <a:pt x="8962431" y="5193366"/>
                </a:lnTo>
                <a:lnTo>
                  <a:pt x="6388472" y="5193366"/>
                </a:lnTo>
                <a:close/>
                <a:moveTo>
                  <a:pt x="1240209" y="2968979"/>
                </a:moveTo>
                <a:lnTo>
                  <a:pt x="1240210" y="2968979"/>
                </a:lnTo>
                <a:lnTo>
                  <a:pt x="2527195" y="5193366"/>
                </a:lnTo>
                <a:lnTo>
                  <a:pt x="0" y="5193366"/>
                </a:lnTo>
                <a:lnTo>
                  <a:pt x="0" y="5112522"/>
                </a:lnTo>
                <a:close/>
                <a:moveTo>
                  <a:pt x="17648916" y="2786802"/>
                </a:moveTo>
                <a:lnTo>
                  <a:pt x="20222884" y="2786802"/>
                </a:lnTo>
                <a:lnTo>
                  <a:pt x="18935900" y="5011189"/>
                </a:lnTo>
                <a:close/>
                <a:moveTo>
                  <a:pt x="14423905" y="2786802"/>
                </a:moveTo>
                <a:lnTo>
                  <a:pt x="17002796" y="2786802"/>
                </a:lnTo>
                <a:lnTo>
                  <a:pt x="15716701" y="5011189"/>
                </a:lnTo>
                <a:close/>
                <a:moveTo>
                  <a:pt x="11208744" y="2786802"/>
                </a:moveTo>
                <a:lnTo>
                  <a:pt x="13787635" y="2786802"/>
                </a:lnTo>
                <a:lnTo>
                  <a:pt x="12494841" y="5011189"/>
                </a:lnTo>
                <a:close/>
                <a:moveTo>
                  <a:pt x="7993583" y="2786802"/>
                </a:moveTo>
                <a:lnTo>
                  <a:pt x="10567548" y="2786802"/>
                </a:lnTo>
                <a:lnTo>
                  <a:pt x="9280566" y="5011189"/>
                </a:lnTo>
                <a:close/>
                <a:moveTo>
                  <a:pt x="4778430" y="2786802"/>
                </a:moveTo>
                <a:lnTo>
                  <a:pt x="7352391" y="2786802"/>
                </a:lnTo>
                <a:lnTo>
                  <a:pt x="6065415" y="5011189"/>
                </a:lnTo>
                <a:close/>
                <a:moveTo>
                  <a:pt x="1563267" y="2786802"/>
                </a:moveTo>
                <a:lnTo>
                  <a:pt x="4133433" y="2786802"/>
                </a:lnTo>
                <a:lnTo>
                  <a:pt x="4137233" y="2786802"/>
                </a:lnTo>
                <a:lnTo>
                  <a:pt x="4137235" y="2786802"/>
                </a:lnTo>
                <a:lnTo>
                  <a:pt x="2850250" y="5011189"/>
                </a:lnTo>
                <a:close/>
                <a:moveTo>
                  <a:pt x="18935900" y="187100"/>
                </a:moveTo>
                <a:lnTo>
                  <a:pt x="20222884" y="2411488"/>
                </a:lnTo>
                <a:lnTo>
                  <a:pt x="17648916" y="2411488"/>
                </a:lnTo>
                <a:close/>
                <a:moveTo>
                  <a:pt x="15716701" y="187100"/>
                </a:moveTo>
                <a:lnTo>
                  <a:pt x="17002796" y="2411488"/>
                </a:lnTo>
                <a:lnTo>
                  <a:pt x="14423905" y="2411488"/>
                </a:lnTo>
                <a:close/>
                <a:moveTo>
                  <a:pt x="12494841" y="187100"/>
                </a:moveTo>
                <a:lnTo>
                  <a:pt x="13787635" y="2411488"/>
                </a:lnTo>
                <a:lnTo>
                  <a:pt x="11208744" y="2411488"/>
                </a:lnTo>
                <a:close/>
                <a:moveTo>
                  <a:pt x="9280566" y="187100"/>
                </a:moveTo>
                <a:lnTo>
                  <a:pt x="10567548" y="2411488"/>
                </a:lnTo>
                <a:lnTo>
                  <a:pt x="7993583" y="2411488"/>
                </a:lnTo>
                <a:close/>
                <a:moveTo>
                  <a:pt x="6065421" y="187100"/>
                </a:moveTo>
                <a:lnTo>
                  <a:pt x="7352391" y="2411488"/>
                </a:lnTo>
                <a:lnTo>
                  <a:pt x="4778436" y="2411488"/>
                </a:lnTo>
                <a:close/>
                <a:moveTo>
                  <a:pt x="2850259" y="187100"/>
                </a:moveTo>
                <a:lnTo>
                  <a:pt x="4137243" y="2411488"/>
                </a:lnTo>
                <a:lnTo>
                  <a:pt x="1563277" y="2411488"/>
                </a:lnTo>
                <a:close/>
                <a:moveTo>
                  <a:pt x="16033949" y="0"/>
                </a:moveTo>
                <a:lnTo>
                  <a:pt x="18607916" y="0"/>
                </a:lnTo>
                <a:lnTo>
                  <a:pt x="17320932" y="2224388"/>
                </a:lnTo>
                <a:close/>
                <a:moveTo>
                  <a:pt x="9603627" y="0"/>
                </a:moveTo>
                <a:lnTo>
                  <a:pt x="12172670" y="0"/>
                </a:lnTo>
                <a:lnTo>
                  <a:pt x="10887591" y="2224388"/>
                </a:lnTo>
                <a:close/>
                <a:moveTo>
                  <a:pt x="3168399" y="0"/>
                </a:moveTo>
                <a:lnTo>
                  <a:pt x="5738557" y="0"/>
                </a:lnTo>
                <a:lnTo>
                  <a:pt x="5742365" y="0"/>
                </a:lnTo>
                <a:lnTo>
                  <a:pt x="4455380" y="2224388"/>
                </a:lnTo>
                <a:close/>
              </a:path>
            </a:pathLst>
          </a:custGeom>
        </p:spPr>
        <p:txBody>
          <a:bodyPr wrap="square">
            <a:noAutofit/>
          </a:bodyPr>
          <a:lstStyle>
            <a:lvl1pPr>
              <a:defRPr sz="2200" b="0" i="0">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1722634616"/>
      </p:ext>
    </p:extLst>
  </p:cSld>
  <p:clrMapOvr>
    <a:masterClrMapping/>
  </p:clrMapOvr>
  <mc:AlternateContent xmlns:mc="http://schemas.openxmlformats.org/markup-compatibility/2006">
    <mc:Choice xmlns:p14="http://schemas.microsoft.com/office/powerpoint/2010/main" xmlns="" Requires="p14">
      <p:transition spd="slow" p14:dur="1500">
        <p14:reveal/>
      </p:transition>
    </mc:Choice>
    <mc:Fallback>
      <p:transition spd="slow">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Righ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9136041" y="0"/>
            <a:ext cx="9151959" cy="13716000"/>
          </a:xfrm>
          <a:effectLst/>
        </p:spPr>
        <p:txBody>
          <a:bodyPr>
            <a:normAutofit/>
          </a:bodyPr>
          <a:lstStyle>
            <a:lvl1pPr marL="0" indent="0">
              <a:buNone/>
              <a:defRPr sz="3151"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359687475"/>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151959" cy="13716000"/>
          </a:xfrm>
          <a:effectLst/>
        </p:spPr>
        <p:txBody>
          <a:bodyPr>
            <a:normAutofit/>
          </a:bodyPr>
          <a:lstStyle>
            <a:lvl1pPr marL="0" indent="0">
              <a:buNone/>
              <a:defRPr sz="3151"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100926020"/>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Mission">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9136041" y="1"/>
            <a:ext cx="9151959" cy="10302199"/>
          </a:xfrm>
          <a:effectLst/>
        </p:spPr>
        <p:txBody>
          <a:bodyPr>
            <a:normAutofit/>
          </a:bodyPr>
          <a:lstStyle>
            <a:lvl1pPr marL="0" indent="0">
              <a:buNone/>
              <a:defRPr sz="3151"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1899020657"/>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Vision">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1"/>
            <a:ext cx="9151959" cy="10308371"/>
          </a:xfrm>
          <a:effectLst/>
        </p:spPr>
        <p:txBody>
          <a:bodyPr>
            <a:normAutofit/>
          </a:bodyPr>
          <a:lstStyle>
            <a:lvl1pPr marL="0" indent="0">
              <a:buNone/>
              <a:defRPr sz="3151"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1846755121"/>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32168556"/>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wot_S">
    <p:spTree>
      <p:nvGrpSpPr>
        <p:cNvPr id="1" name=""/>
        <p:cNvGrpSpPr/>
        <p:nvPr/>
      </p:nvGrpSpPr>
      <p:grpSpPr>
        <a:xfrm>
          <a:off x="0" y="0"/>
          <a:ext cx="0" cy="0"/>
          <a:chOff x="0" y="0"/>
          <a:chExt cx="0" cy="0"/>
        </a:xfrm>
      </p:grpSpPr>
      <p:sp>
        <p:nvSpPr>
          <p:cNvPr id="48" name="Picture Placeholder 47"/>
          <p:cNvSpPr>
            <a:spLocks noGrp="1"/>
          </p:cNvSpPr>
          <p:nvPr>
            <p:ph type="pic" sz="quarter" idx="19"/>
          </p:nvPr>
        </p:nvSpPr>
        <p:spPr>
          <a:xfrm>
            <a:off x="1759089" y="3085998"/>
            <a:ext cx="6024033" cy="7271375"/>
          </a:xfrm>
          <a:custGeom>
            <a:avLst/>
            <a:gdLst>
              <a:gd name="connsiteX0" fmla="*/ 911804 w 8029952"/>
              <a:gd name="connsiteY0" fmla="*/ 9165497 h 9725812"/>
              <a:gd name="connsiteX1" fmla="*/ 1002164 w 8029952"/>
              <a:gd name="connsiteY1" fmla="*/ 9196017 h 9725812"/>
              <a:gd name="connsiteX2" fmla="*/ 911804 w 8029952"/>
              <a:gd name="connsiteY2" fmla="*/ 9165497 h 9725812"/>
              <a:gd name="connsiteX3" fmla="*/ 347263 w 8029952"/>
              <a:gd name="connsiteY3" fmla="*/ 7303433 h 9725812"/>
              <a:gd name="connsiteX4" fmla="*/ 330925 w 8029952"/>
              <a:gd name="connsiteY4" fmla="*/ 7334302 h 9725812"/>
              <a:gd name="connsiteX5" fmla="*/ 376692 w 8029952"/>
              <a:gd name="connsiteY5" fmla="*/ 7356604 h 9725812"/>
              <a:gd name="connsiteX6" fmla="*/ 391947 w 8029952"/>
              <a:gd name="connsiteY6" fmla="*/ 7334302 h 9725812"/>
              <a:gd name="connsiteX7" fmla="*/ 354395 w 8029952"/>
              <a:gd name="connsiteY7" fmla="*/ 7303782 h 9725812"/>
              <a:gd name="connsiteX8" fmla="*/ 347263 w 8029952"/>
              <a:gd name="connsiteY8" fmla="*/ 7303433 h 9725812"/>
              <a:gd name="connsiteX9" fmla="*/ 6066960 w 8029952"/>
              <a:gd name="connsiteY9" fmla="*/ 571 h 9725812"/>
              <a:gd name="connsiteX10" fmla="*/ 6191350 w 8029952"/>
              <a:gd name="connsiteY10" fmla="*/ 3652 h 9725812"/>
              <a:gd name="connsiteX11" fmla="*/ 6380282 w 8029952"/>
              <a:gd name="connsiteY11" fmla="*/ 18912 h 9725812"/>
              <a:gd name="connsiteX12" fmla="*/ 6590338 w 8029952"/>
              <a:gd name="connsiteY12" fmla="*/ 25955 h 9725812"/>
              <a:gd name="connsiteX13" fmla="*/ 6771056 w 8029952"/>
              <a:gd name="connsiteY13" fmla="*/ 25955 h 9725812"/>
              <a:gd name="connsiteX14" fmla="*/ 7253362 w 8029952"/>
              <a:gd name="connsiteY14" fmla="*/ 94038 h 9725812"/>
              <a:gd name="connsiteX15" fmla="*/ 7411783 w 8029952"/>
              <a:gd name="connsiteY15" fmla="*/ 109298 h 9725812"/>
              <a:gd name="connsiteX16" fmla="*/ 7434080 w 8029952"/>
              <a:gd name="connsiteY16" fmla="*/ 109298 h 9725812"/>
              <a:gd name="connsiteX17" fmla="*/ 7502142 w 8029952"/>
              <a:gd name="connsiteY17" fmla="*/ 131601 h 9725812"/>
              <a:gd name="connsiteX18" fmla="*/ 7554950 w 8029952"/>
              <a:gd name="connsiteY18" fmla="*/ 162121 h 9725812"/>
              <a:gd name="connsiteX19" fmla="*/ 7630053 w 8029952"/>
              <a:gd name="connsiteY19" fmla="*/ 237247 h 9725812"/>
              <a:gd name="connsiteX20" fmla="*/ 7652350 w 8029952"/>
              <a:gd name="connsiteY20" fmla="*/ 274810 h 9725812"/>
              <a:gd name="connsiteX21" fmla="*/ 7682860 w 8029952"/>
              <a:gd name="connsiteY21" fmla="*/ 312373 h 9725812"/>
              <a:gd name="connsiteX22" fmla="*/ 7735668 w 8029952"/>
              <a:gd name="connsiteY22" fmla="*/ 319416 h 9725812"/>
              <a:gd name="connsiteX23" fmla="*/ 7757964 w 8029952"/>
              <a:gd name="connsiteY23" fmla="*/ 327633 h 9725812"/>
              <a:gd name="connsiteX24" fmla="*/ 7766178 w 8029952"/>
              <a:gd name="connsiteY24" fmla="*/ 372239 h 9725812"/>
              <a:gd name="connsiteX25" fmla="*/ 7818986 w 8029952"/>
              <a:gd name="connsiteY25" fmla="*/ 538924 h 9725812"/>
              <a:gd name="connsiteX26" fmla="*/ 7878834 w 8029952"/>
              <a:gd name="connsiteY26" fmla="*/ 651614 h 9725812"/>
              <a:gd name="connsiteX27" fmla="*/ 7885874 w 8029952"/>
              <a:gd name="connsiteY27" fmla="*/ 673916 h 9725812"/>
              <a:gd name="connsiteX28" fmla="*/ 7931640 w 8029952"/>
              <a:gd name="connsiteY28" fmla="*/ 922771 h 9725812"/>
              <a:gd name="connsiteX29" fmla="*/ 7946896 w 8029952"/>
              <a:gd name="connsiteY29" fmla="*/ 1050720 h 9725812"/>
              <a:gd name="connsiteX30" fmla="*/ 7962152 w 8029952"/>
              <a:gd name="connsiteY30" fmla="*/ 1178669 h 9725812"/>
              <a:gd name="connsiteX31" fmla="*/ 7976234 w 8029952"/>
              <a:gd name="connsiteY31" fmla="*/ 1314835 h 9725812"/>
              <a:gd name="connsiteX32" fmla="*/ 7976234 w 8029952"/>
              <a:gd name="connsiteY32" fmla="*/ 1359441 h 9725812"/>
              <a:gd name="connsiteX33" fmla="*/ 7984448 w 8029952"/>
              <a:gd name="connsiteY33" fmla="*/ 1412264 h 9725812"/>
              <a:gd name="connsiteX34" fmla="*/ 7984448 w 8029952"/>
              <a:gd name="connsiteY34" fmla="*/ 1872410 h 9725812"/>
              <a:gd name="connsiteX35" fmla="*/ 7962152 w 8029952"/>
              <a:gd name="connsiteY35" fmla="*/ 1940493 h 9725812"/>
              <a:gd name="connsiteX36" fmla="*/ 7909344 w 8029952"/>
              <a:gd name="connsiteY36" fmla="*/ 2135351 h 9725812"/>
              <a:gd name="connsiteX37" fmla="*/ 7848322 w 8029952"/>
              <a:gd name="connsiteY37" fmla="*/ 2196391 h 9725812"/>
              <a:gd name="connsiteX38" fmla="*/ 7795516 w 8029952"/>
              <a:gd name="connsiteY38" fmla="*/ 2240997 h 9725812"/>
              <a:gd name="connsiteX39" fmla="*/ 7705156 w 8029952"/>
              <a:gd name="connsiteY39" fmla="*/ 2368946 h 9725812"/>
              <a:gd name="connsiteX40" fmla="*/ 7675819 w 8029952"/>
              <a:gd name="connsiteY40" fmla="*/ 2392423 h 9725812"/>
              <a:gd name="connsiteX41" fmla="*/ 7645308 w 8029952"/>
              <a:gd name="connsiteY41" fmla="*/ 2421769 h 9725812"/>
              <a:gd name="connsiteX42" fmla="*/ 7607756 w 8029952"/>
              <a:gd name="connsiteY42" fmla="*/ 2445246 h 9725812"/>
              <a:gd name="connsiteX43" fmla="*/ 7570205 w 8029952"/>
              <a:gd name="connsiteY43" fmla="*/ 2445246 h 9725812"/>
              <a:gd name="connsiteX44" fmla="*/ 7546735 w 8029952"/>
              <a:gd name="connsiteY44" fmla="*/ 2452289 h 9725812"/>
              <a:gd name="connsiteX45" fmla="*/ 7517398 w 8029952"/>
              <a:gd name="connsiteY45" fmla="*/ 2474592 h 9725812"/>
              <a:gd name="connsiteX46" fmla="*/ 7411783 w 8029952"/>
              <a:gd name="connsiteY46" fmla="*/ 2489852 h 9725812"/>
              <a:gd name="connsiteX47" fmla="*/ 7389487 w 8029952"/>
              <a:gd name="connsiteY47" fmla="*/ 2512155 h 9725812"/>
              <a:gd name="connsiteX48" fmla="*/ 7321424 w 8029952"/>
              <a:gd name="connsiteY48" fmla="*/ 2549718 h 9725812"/>
              <a:gd name="connsiteX49" fmla="*/ 7299128 w 8029952"/>
              <a:gd name="connsiteY49" fmla="*/ 2549718 h 9725812"/>
              <a:gd name="connsiteX50" fmla="*/ 7185299 w 8029952"/>
              <a:gd name="connsiteY50" fmla="*/ 2573194 h 9725812"/>
              <a:gd name="connsiteX51" fmla="*/ 7171217 w 8029952"/>
              <a:gd name="connsiteY51" fmla="*/ 2564977 h 9725812"/>
              <a:gd name="connsiteX52" fmla="*/ 7019836 w 8029952"/>
              <a:gd name="connsiteY52" fmla="*/ 2535631 h 9725812"/>
              <a:gd name="connsiteX53" fmla="*/ 6937692 w 8029952"/>
              <a:gd name="connsiteY53" fmla="*/ 2527415 h 9725812"/>
              <a:gd name="connsiteX54" fmla="*/ 6876670 w 8029952"/>
              <a:gd name="connsiteY54" fmla="*/ 2474592 h 9725812"/>
              <a:gd name="connsiteX55" fmla="*/ 6741718 w 8029952"/>
              <a:gd name="connsiteY55" fmla="*/ 2437029 h 9725812"/>
              <a:gd name="connsiteX56" fmla="*/ 6651360 w 8029952"/>
              <a:gd name="connsiteY56" fmla="*/ 2392423 h 9725812"/>
              <a:gd name="connsiteX57" fmla="*/ 6613808 w 8029952"/>
              <a:gd name="connsiteY57" fmla="*/ 2377163 h 9725812"/>
              <a:gd name="connsiteX58" fmla="*/ 6431916 w 8029952"/>
              <a:gd name="connsiteY58" fmla="*/ 2346643 h 9725812"/>
              <a:gd name="connsiteX59" fmla="*/ 6304006 w 8029952"/>
              <a:gd name="connsiteY59" fmla="*/ 2317297 h 9725812"/>
              <a:gd name="connsiteX60" fmla="*/ 6169054 w 8029952"/>
              <a:gd name="connsiteY60" fmla="*/ 2286777 h 9725812"/>
              <a:gd name="connsiteX61" fmla="*/ 6070480 w 8029952"/>
              <a:gd name="connsiteY61" fmla="*/ 2271517 h 9725812"/>
              <a:gd name="connsiteX62" fmla="*/ 5927315 w 8029952"/>
              <a:gd name="connsiteY62" fmla="*/ 2264474 h 9725812"/>
              <a:gd name="connsiteX63" fmla="*/ 5611645 w 8029952"/>
              <a:gd name="connsiteY63" fmla="*/ 2256257 h 9725812"/>
              <a:gd name="connsiteX64" fmla="*/ 5490775 w 8029952"/>
              <a:gd name="connsiteY64" fmla="*/ 2264474 h 9725812"/>
              <a:gd name="connsiteX65" fmla="*/ 5475520 w 8029952"/>
              <a:gd name="connsiteY65" fmla="*/ 2264474 h 9725812"/>
              <a:gd name="connsiteX66" fmla="*/ 5355823 w 8029952"/>
              <a:gd name="connsiteY66" fmla="*/ 2271517 h 9725812"/>
              <a:gd name="connsiteX67" fmla="*/ 5212657 w 8029952"/>
              <a:gd name="connsiteY67" fmla="*/ 2286777 h 9725812"/>
              <a:gd name="connsiteX68" fmla="*/ 5091787 w 8029952"/>
              <a:gd name="connsiteY68" fmla="*/ 2309080 h 9725812"/>
              <a:gd name="connsiteX69" fmla="*/ 4979132 w 8029952"/>
              <a:gd name="connsiteY69" fmla="*/ 2302037 h 9725812"/>
              <a:gd name="connsiteX70" fmla="*/ 4918110 w 8029952"/>
              <a:gd name="connsiteY70" fmla="*/ 2324340 h 9725812"/>
              <a:gd name="connsiteX71" fmla="*/ 4865303 w 8029952"/>
              <a:gd name="connsiteY71" fmla="*/ 2339600 h 9725812"/>
              <a:gd name="connsiteX72" fmla="*/ 4783159 w 8029952"/>
              <a:gd name="connsiteY72" fmla="*/ 2331383 h 9725812"/>
              <a:gd name="connsiteX73" fmla="*/ 4639992 w 8029952"/>
              <a:gd name="connsiteY73" fmla="*/ 2377163 h 9725812"/>
              <a:gd name="connsiteX74" fmla="*/ 4549633 w 8029952"/>
              <a:gd name="connsiteY74" fmla="*/ 2384206 h 9725812"/>
              <a:gd name="connsiteX75" fmla="*/ 4466315 w 8029952"/>
              <a:gd name="connsiteY75" fmla="*/ 2407683 h 9725812"/>
              <a:gd name="connsiteX76" fmla="*/ 4316108 w 8029952"/>
              <a:gd name="connsiteY76" fmla="*/ 2407683 h 9725812"/>
              <a:gd name="connsiteX77" fmla="*/ 4293812 w 8029952"/>
              <a:gd name="connsiteY77" fmla="*/ 2399466 h 9725812"/>
              <a:gd name="connsiteX78" fmla="*/ 4241005 w 8029952"/>
              <a:gd name="connsiteY78" fmla="*/ 2407683 h 9725812"/>
              <a:gd name="connsiteX79" fmla="*/ 4210494 w 8029952"/>
              <a:gd name="connsiteY79" fmla="*/ 2414726 h 9725812"/>
              <a:gd name="connsiteX80" fmla="*/ 4165901 w 8029952"/>
              <a:gd name="connsiteY80" fmla="*/ 2429986 h 9725812"/>
              <a:gd name="connsiteX81" fmla="*/ 4150646 w 8029952"/>
              <a:gd name="connsiteY81" fmla="*/ 2445246 h 9725812"/>
              <a:gd name="connsiteX82" fmla="*/ 4142431 w 8029952"/>
              <a:gd name="connsiteY82" fmla="*/ 2452289 h 9725812"/>
              <a:gd name="connsiteX83" fmla="*/ 4045031 w 8029952"/>
              <a:gd name="connsiteY83" fmla="*/ 2489852 h 9725812"/>
              <a:gd name="connsiteX84" fmla="*/ 4036817 w 8029952"/>
              <a:gd name="connsiteY84" fmla="*/ 2498068 h 9725812"/>
              <a:gd name="connsiteX85" fmla="*/ 3976969 w 8029952"/>
              <a:gd name="connsiteY85" fmla="*/ 2520371 h 9725812"/>
              <a:gd name="connsiteX86" fmla="*/ 3924161 w 8029952"/>
              <a:gd name="connsiteY86" fmla="*/ 2557934 h 9725812"/>
              <a:gd name="connsiteX87" fmla="*/ 3879569 w 8029952"/>
              <a:gd name="connsiteY87" fmla="*/ 2573194 h 9725812"/>
              <a:gd name="connsiteX88" fmla="*/ 3765740 w 8029952"/>
              <a:gd name="connsiteY88" fmla="*/ 2602540 h 9725812"/>
              <a:gd name="connsiteX89" fmla="*/ 3758699 w 8029952"/>
              <a:gd name="connsiteY89" fmla="*/ 2610757 h 9725812"/>
              <a:gd name="connsiteX90" fmla="*/ 3683595 w 8029952"/>
              <a:gd name="connsiteY90" fmla="*/ 2670623 h 9725812"/>
              <a:gd name="connsiteX91" fmla="*/ 3593236 w 8029952"/>
              <a:gd name="connsiteY91" fmla="*/ 2730489 h 9725812"/>
              <a:gd name="connsiteX92" fmla="*/ 3494663 w 8029952"/>
              <a:gd name="connsiteY92" fmla="*/ 2798572 h 9725812"/>
              <a:gd name="connsiteX93" fmla="*/ 3457111 w 8029952"/>
              <a:gd name="connsiteY93" fmla="*/ 2813832 h 9725812"/>
              <a:gd name="connsiteX94" fmla="*/ 3412518 w 8029952"/>
              <a:gd name="connsiteY94" fmla="*/ 2851395 h 9725812"/>
              <a:gd name="connsiteX95" fmla="*/ 3306904 w 8029952"/>
              <a:gd name="connsiteY95" fmla="*/ 2926521 h 9725812"/>
              <a:gd name="connsiteX96" fmla="*/ 3238841 w 8029952"/>
              <a:gd name="connsiteY96" fmla="*/ 2987561 h 9725812"/>
              <a:gd name="connsiteX97" fmla="*/ 3231800 w 8029952"/>
              <a:gd name="connsiteY97" fmla="*/ 2994604 h 9725812"/>
              <a:gd name="connsiteX98" fmla="*/ 3042868 w 8029952"/>
              <a:gd name="connsiteY98" fmla="*/ 3168333 h 9725812"/>
              <a:gd name="connsiteX99" fmla="*/ 3051083 w 8029952"/>
              <a:gd name="connsiteY99" fmla="*/ 3100250 h 9725812"/>
              <a:gd name="connsiteX100" fmla="*/ 3261138 w 8029952"/>
              <a:gd name="connsiteY100" fmla="*/ 2926521 h 9725812"/>
              <a:gd name="connsiteX101" fmla="*/ 3457111 w 8029952"/>
              <a:gd name="connsiteY101" fmla="*/ 2761009 h 9725812"/>
              <a:gd name="connsiteX102" fmla="*/ 3607318 w 8029952"/>
              <a:gd name="connsiteY102" fmla="*/ 2670623 h 9725812"/>
              <a:gd name="connsiteX103" fmla="*/ 3622574 w 8029952"/>
              <a:gd name="connsiteY103" fmla="*/ 2655363 h 9725812"/>
              <a:gd name="connsiteX104" fmla="*/ 3683595 w 8029952"/>
              <a:gd name="connsiteY104" fmla="*/ 2610757 h 9725812"/>
              <a:gd name="connsiteX105" fmla="*/ 3750484 w 8029952"/>
              <a:gd name="connsiteY105" fmla="*/ 2573194 h 9725812"/>
              <a:gd name="connsiteX106" fmla="*/ 3811506 w 8029952"/>
              <a:gd name="connsiteY106" fmla="*/ 2542674 h 9725812"/>
              <a:gd name="connsiteX107" fmla="*/ 3871354 w 8029952"/>
              <a:gd name="connsiteY107" fmla="*/ 2512155 h 9725812"/>
              <a:gd name="connsiteX108" fmla="*/ 3961713 w 8029952"/>
              <a:gd name="connsiteY108" fmla="*/ 2482808 h 9725812"/>
              <a:gd name="connsiteX109" fmla="*/ 3992224 w 8029952"/>
              <a:gd name="connsiteY109" fmla="*/ 2467549 h 9725812"/>
              <a:gd name="connsiteX110" fmla="*/ 4036817 w 8029952"/>
              <a:gd name="connsiteY110" fmla="*/ 2437029 h 9725812"/>
              <a:gd name="connsiteX111" fmla="*/ 4120135 w 8029952"/>
              <a:gd name="connsiteY111" fmla="*/ 2392423 h 9725812"/>
              <a:gd name="connsiteX112" fmla="*/ 4127176 w 8029952"/>
              <a:gd name="connsiteY112" fmla="*/ 2384206 h 9725812"/>
              <a:gd name="connsiteX113" fmla="*/ 4165901 w 8029952"/>
              <a:gd name="connsiteY113" fmla="*/ 2339600 h 9725812"/>
              <a:gd name="connsiteX114" fmla="*/ 4225749 w 8029952"/>
              <a:gd name="connsiteY114" fmla="*/ 2317297 h 9725812"/>
              <a:gd name="connsiteX115" fmla="*/ 4285598 w 8029952"/>
              <a:gd name="connsiteY115" fmla="*/ 2302037 h 9725812"/>
              <a:gd name="connsiteX116" fmla="*/ 4391212 w 8029952"/>
              <a:gd name="connsiteY116" fmla="*/ 2293820 h 9725812"/>
              <a:gd name="connsiteX117" fmla="*/ 4428764 w 8029952"/>
              <a:gd name="connsiteY117" fmla="*/ 2233954 h 9725812"/>
              <a:gd name="connsiteX118" fmla="*/ 4293812 w 8029952"/>
              <a:gd name="connsiteY118" fmla="*/ 2256257 h 9725812"/>
              <a:gd name="connsiteX119" fmla="*/ 4014520 w 8029952"/>
              <a:gd name="connsiteY119" fmla="*/ 2346643 h 9725812"/>
              <a:gd name="connsiteX120" fmla="*/ 3833802 w 8029952"/>
              <a:gd name="connsiteY120" fmla="*/ 2421769 h 9725812"/>
              <a:gd name="connsiteX121" fmla="*/ 3773954 w 8029952"/>
              <a:gd name="connsiteY121" fmla="*/ 2452289 h 9725812"/>
              <a:gd name="connsiteX122" fmla="*/ 3705892 w 8029952"/>
              <a:gd name="connsiteY122" fmla="*/ 2489852 h 9725812"/>
              <a:gd name="connsiteX123" fmla="*/ 3675381 w 8029952"/>
              <a:gd name="connsiteY123" fmla="*/ 2505111 h 9725812"/>
              <a:gd name="connsiteX124" fmla="*/ 3660125 w 8029952"/>
              <a:gd name="connsiteY124" fmla="*/ 2505111 h 9725812"/>
              <a:gd name="connsiteX125" fmla="*/ 3494663 w 8029952"/>
              <a:gd name="connsiteY125" fmla="*/ 2595497 h 9725812"/>
              <a:gd name="connsiteX126" fmla="*/ 3351497 w 8029952"/>
              <a:gd name="connsiteY126" fmla="*/ 2716403 h 9725812"/>
              <a:gd name="connsiteX127" fmla="*/ 3088634 w 8029952"/>
              <a:gd name="connsiteY127" fmla="*/ 2949998 h 9725812"/>
              <a:gd name="connsiteX128" fmla="*/ 2937254 w 8029952"/>
              <a:gd name="connsiteY128" fmla="*/ 3137813 h 9725812"/>
              <a:gd name="connsiteX129" fmla="*/ 2809343 w 8029952"/>
              <a:gd name="connsiteY129" fmla="*/ 3326802 h 9725812"/>
              <a:gd name="connsiteX130" fmla="*/ 2711943 w 8029952"/>
              <a:gd name="connsiteY130" fmla="*/ 3499357 h 9725812"/>
              <a:gd name="connsiteX131" fmla="*/ 2635666 w 8029952"/>
              <a:gd name="connsiteY131" fmla="*/ 3838597 h 9725812"/>
              <a:gd name="connsiteX132" fmla="*/ 2674391 w 8029952"/>
              <a:gd name="connsiteY132" fmla="*/ 3997066 h 9725812"/>
              <a:gd name="connsiteX133" fmla="*/ 3013531 w 8029952"/>
              <a:gd name="connsiteY133" fmla="*/ 4260007 h 9725812"/>
              <a:gd name="connsiteX134" fmla="*/ 3464152 w 8029952"/>
              <a:gd name="connsiteY134" fmla="*/ 4336307 h 9725812"/>
              <a:gd name="connsiteX135" fmla="*/ 4232790 w 8029952"/>
              <a:gd name="connsiteY135" fmla="*/ 4365653 h 9725812"/>
              <a:gd name="connsiteX136" fmla="*/ 4790200 w 8029952"/>
              <a:gd name="connsiteY136" fmla="*/ 4343350 h 9725812"/>
              <a:gd name="connsiteX137" fmla="*/ 5151636 w 8029952"/>
              <a:gd name="connsiteY137" fmla="*/ 4350393 h 9725812"/>
              <a:gd name="connsiteX138" fmla="*/ 5589348 w 8029952"/>
              <a:gd name="connsiteY138" fmla="*/ 4403216 h 9725812"/>
              <a:gd name="connsiteX139" fmla="*/ 6251198 w 8029952"/>
              <a:gd name="connsiteY139" fmla="*/ 4539382 h 9725812"/>
              <a:gd name="connsiteX140" fmla="*/ 6523449 w 8029952"/>
              <a:gd name="connsiteY140" fmla="*/ 4660287 h 9725812"/>
              <a:gd name="connsiteX141" fmla="*/ 7042133 w 8029952"/>
              <a:gd name="connsiteY141" fmla="*/ 4999528 h 9725812"/>
              <a:gd name="connsiteX142" fmla="*/ 7509183 w 8029952"/>
              <a:gd name="connsiteY142" fmla="*/ 5579406 h 9725812"/>
              <a:gd name="connsiteX143" fmla="*/ 7675819 w 8029952"/>
              <a:gd name="connsiteY143" fmla="*/ 5903387 h 9725812"/>
              <a:gd name="connsiteX144" fmla="*/ 7810771 w 8029952"/>
              <a:gd name="connsiteY144" fmla="*/ 6333014 h 9725812"/>
              <a:gd name="connsiteX145" fmla="*/ 7826026 w 8029952"/>
              <a:gd name="connsiteY145" fmla="*/ 6965715 h 9725812"/>
              <a:gd name="connsiteX146" fmla="*/ 7750922 w 8029952"/>
              <a:gd name="connsiteY146" fmla="*/ 7356604 h 9725812"/>
              <a:gd name="connsiteX147" fmla="*/ 7682860 w 8029952"/>
              <a:gd name="connsiteY147" fmla="*/ 7492770 h 9725812"/>
              <a:gd name="connsiteX148" fmla="*/ 7524438 w 8029952"/>
              <a:gd name="connsiteY148" fmla="*/ 7779188 h 9725812"/>
              <a:gd name="connsiteX149" fmla="*/ 7351935 w 8029952"/>
              <a:gd name="connsiteY149" fmla="*/ 8035086 h 9725812"/>
              <a:gd name="connsiteX150" fmla="*/ 7253362 w 8029952"/>
              <a:gd name="connsiteY150" fmla="*/ 8171252 h 9725812"/>
              <a:gd name="connsiteX151" fmla="*/ 7072644 w 8029952"/>
              <a:gd name="connsiteY151" fmla="*/ 8381370 h 9725812"/>
              <a:gd name="connsiteX152" fmla="*/ 6929478 w 8029952"/>
              <a:gd name="connsiteY152" fmla="*/ 8517535 h 9725812"/>
              <a:gd name="connsiteX153" fmla="*/ 6688912 w 8029952"/>
              <a:gd name="connsiteY153" fmla="*/ 8720610 h 9725812"/>
              <a:gd name="connsiteX154" fmla="*/ 6319261 w 8029952"/>
              <a:gd name="connsiteY154" fmla="*/ 8969465 h 9725812"/>
              <a:gd name="connsiteX155" fmla="*/ 5966040 w 8029952"/>
              <a:gd name="connsiteY155" fmla="*/ 9157280 h 9725812"/>
              <a:gd name="connsiteX156" fmla="*/ 5649197 w 8029952"/>
              <a:gd name="connsiteY156" fmla="*/ 9278186 h 9725812"/>
              <a:gd name="connsiteX157" fmla="*/ 5400416 w 8029952"/>
              <a:gd name="connsiteY157" fmla="*/ 9376788 h 9725812"/>
              <a:gd name="connsiteX158" fmla="*/ 5219698 w 8029952"/>
              <a:gd name="connsiteY158" fmla="*/ 9436654 h 9725812"/>
              <a:gd name="connsiteX159" fmla="*/ 4941580 w 8029952"/>
              <a:gd name="connsiteY159" fmla="*/ 9511780 h 9725812"/>
              <a:gd name="connsiteX160" fmla="*/ 4662289 w 8029952"/>
              <a:gd name="connsiteY160" fmla="*/ 9564603 h 9725812"/>
              <a:gd name="connsiteX161" fmla="*/ 4459275 w 8029952"/>
              <a:gd name="connsiteY161" fmla="*/ 9595123 h 9725812"/>
              <a:gd name="connsiteX162" fmla="*/ 4127176 w 8029952"/>
              <a:gd name="connsiteY162" fmla="*/ 9639729 h 9725812"/>
              <a:gd name="connsiteX163" fmla="*/ 3879569 w 8029952"/>
              <a:gd name="connsiteY163" fmla="*/ 9670249 h 9725812"/>
              <a:gd name="connsiteX164" fmla="*/ 3683595 w 8029952"/>
              <a:gd name="connsiteY164" fmla="*/ 9677292 h 9725812"/>
              <a:gd name="connsiteX165" fmla="*/ 3615533 w 8029952"/>
              <a:gd name="connsiteY165" fmla="*/ 9677292 h 9725812"/>
              <a:gd name="connsiteX166" fmla="*/ 3245882 w 8029952"/>
              <a:gd name="connsiteY166" fmla="*/ 9692552 h 9725812"/>
              <a:gd name="connsiteX167" fmla="*/ 3155523 w 8029952"/>
              <a:gd name="connsiteY167" fmla="*/ 9685509 h 9725812"/>
              <a:gd name="connsiteX168" fmla="*/ 3073379 w 8029952"/>
              <a:gd name="connsiteY168" fmla="*/ 9692552 h 9725812"/>
              <a:gd name="connsiteX169" fmla="*/ 3013531 w 8029952"/>
              <a:gd name="connsiteY169" fmla="*/ 9662032 h 9725812"/>
              <a:gd name="connsiteX170" fmla="*/ 2990061 w 8029952"/>
              <a:gd name="connsiteY170" fmla="*/ 9632686 h 9725812"/>
              <a:gd name="connsiteX171" fmla="*/ 2967764 w 8029952"/>
              <a:gd name="connsiteY171" fmla="*/ 9624469 h 9725812"/>
              <a:gd name="connsiteX172" fmla="*/ 2914957 w 8029952"/>
              <a:gd name="connsiteY172" fmla="*/ 9632686 h 9725812"/>
              <a:gd name="connsiteX173" fmla="*/ 2930213 w 8029952"/>
              <a:gd name="connsiteY173" fmla="*/ 9677292 h 9725812"/>
              <a:gd name="connsiteX174" fmla="*/ 2907916 w 8029952"/>
              <a:gd name="connsiteY174" fmla="*/ 9700769 h 9725812"/>
              <a:gd name="connsiteX175" fmla="*/ 2877406 w 8029952"/>
              <a:gd name="connsiteY175" fmla="*/ 9677292 h 9725812"/>
              <a:gd name="connsiteX176" fmla="*/ 2846895 w 8029952"/>
              <a:gd name="connsiteY176" fmla="*/ 9662032 h 9725812"/>
              <a:gd name="connsiteX177" fmla="*/ 2817557 w 8029952"/>
              <a:gd name="connsiteY177" fmla="*/ 9670249 h 9725812"/>
              <a:gd name="connsiteX178" fmla="*/ 2734239 w 8029952"/>
              <a:gd name="connsiteY178" fmla="*/ 9639729 h 9725812"/>
              <a:gd name="connsiteX179" fmla="*/ 2809343 w 8029952"/>
              <a:gd name="connsiteY179" fmla="*/ 9647946 h 9725812"/>
              <a:gd name="connsiteX180" fmla="*/ 2846895 w 8029952"/>
              <a:gd name="connsiteY180" fmla="*/ 9647946 h 9725812"/>
              <a:gd name="connsiteX181" fmla="*/ 2862150 w 8029952"/>
              <a:gd name="connsiteY181" fmla="*/ 9639729 h 9725812"/>
              <a:gd name="connsiteX182" fmla="*/ 2855109 w 8029952"/>
              <a:gd name="connsiteY182" fmla="*/ 9624469 h 9725812"/>
              <a:gd name="connsiteX183" fmla="*/ 2794087 w 8029952"/>
              <a:gd name="connsiteY183" fmla="*/ 9609209 h 9725812"/>
              <a:gd name="connsiteX184" fmla="*/ 2666177 w 8029952"/>
              <a:gd name="connsiteY184" fmla="*/ 9609209 h 9725812"/>
              <a:gd name="connsiteX185" fmla="*/ 2591073 w 8029952"/>
              <a:gd name="connsiteY185" fmla="*/ 9579863 h 9725812"/>
              <a:gd name="connsiteX186" fmla="*/ 2575818 w 8029952"/>
              <a:gd name="connsiteY186" fmla="*/ 9571646 h 9725812"/>
              <a:gd name="connsiteX187" fmla="*/ 2492500 w 8029952"/>
              <a:gd name="connsiteY187" fmla="*/ 9557560 h 9725812"/>
              <a:gd name="connsiteX188" fmla="*/ 2470203 w 8029952"/>
              <a:gd name="connsiteY188" fmla="*/ 9564603 h 9725812"/>
              <a:gd name="connsiteX189" fmla="*/ 2440866 w 8029952"/>
              <a:gd name="connsiteY189" fmla="*/ 9564603 h 9725812"/>
              <a:gd name="connsiteX190" fmla="*/ 2470203 w 8029952"/>
              <a:gd name="connsiteY190" fmla="*/ 9609209 h 9725812"/>
              <a:gd name="connsiteX191" fmla="*/ 2447907 w 8029952"/>
              <a:gd name="connsiteY191" fmla="*/ 9617426 h 9725812"/>
              <a:gd name="connsiteX192" fmla="*/ 2432652 w 8029952"/>
              <a:gd name="connsiteY192" fmla="*/ 9624469 h 9725812"/>
              <a:gd name="connsiteX193" fmla="*/ 2432652 w 8029952"/>
              <a:gd name="connsiteY193" fmla="*/ 9647946 h 9725812"/>
              <a:gd name="connsiteX194" fmla="*/ 2417396 w 8029952"/>
              <a:gd name="connsiteY194" fmla="*/ 9632686 h 9725812"/>
              <a:gd name="connsiteX195" fmla="*/ 2395100 w 8029952"/>
              <a:gd name="connsiteY195" fmla="*/ 9595123 h 9725812"/>
              <a:gd name="connsiteX196" fmla="*/ 2379844 w 8029952"/>
              <a:gd name="connsiteY196" fmla="*/ 9571646 h 9725812"/>
              <a:gd name="connsiteX197" fmla="*/ 2342293 w 8029952"/>
              <a:gd name="connsiteY197" fmla="*/ 9534083 h 9725812"/>
              <a:gd name="connsiteX198" fmla="*/ 2183871 w 8029952"/>
              <a:gd name="connsiteY198" fmla="*/ 9458957 h 9725812"/>
              <a:gd name="connsiteX199" fmla="*/ 2169789 w 8029952"/>
              <a:gd name="connsiteY199" fmla="*/ 9458957 h 9725812"/>
              <a:gd name="connsiteX200" fmla="*/ 2161575 w 8029952"/>
              <a:gd name="connsiteY200" fmla="*/ 9481260 h 9725812"/>
              <a:gd name="connsiteX201" fmla="*/ 2169789 w 8029952"/>
              <a:gd name="connsiteY201" fmla="*/ 9504737 h 9725812"/>
              <a:gd name="connsiteX202" fmla="*/ 2093512 w 8029952"/>
              <a:gd name="connsiteY202" fmla="*/ 9511780 h 9725812"/>
              <a:gd name="connsiteX203" fmla="*/ 2176830 w 8029952"/>
              <a:gd name="connsiteY203" fmla="*/ 9549343 h 9725812"/>
              <a:gd name="connsiteX204" fmla="*/ 2146319 w 8029952"/>
              <a:gd name="connsiteY204" fmla="*/ 9571646 h 9725812"/>
              <a:gd name="connsiteX205" fmla="*/ 2372803 w 8029952"/>
              <a:gd name="connsiteY205" fmla="*/ 9617426 h 9725812"/>
              <a:gd name="connsiteX206" fmla="*/ 2169789 w 8029952"/>
              <a:gd name="connsiteY206" fmla="*/ 9624469 h 9725812"/>
              <a:gd name="connsiteX207" fmla="*/ 2304741 w 8029952"/>
              <a:gd name="connsiteY207" fmla="*/ 9670249 h 9725812"/>
              <a:gd name="connsiteX208" fmla="*/ 2229637 w 8029952"/>
              <a:gd name="connsiteY208" fmla="*/ 9662032 h 9725812"/>
              <a:gd name="connsiteX209" fmla="*/ 2260148 w 8029952"/>
              <a:gd name="connsiteY209" fmla="*/ 9692552 h 9725812"/>
              <a:gd name="connsiteX210" fmla="*/ 2297700 w 8029952"/>
              <a:gd name="connsiteY210" fmla="*/ 9723072 h 9725812"/>
              <a:gd name="connsiteX211" fmla="*/ 2221423 w 8029952"/>
              <a:gd name="connsiteY211" fmla="*/ 9707812 h 9725812"/>
              <a:gd name="connsiteX212" fmla="*/ 2207341 w 8029952"/>
              <a:gd name="connsiteY212" fmla="*/ 9692552 h 9725812"/>
              <a:gd name="connsiteX213" fmla="*/ 2154534 w 8029952"/>
              <a:gd name="connsiteY213" fmla="*/ 9692552 h 9725812"/>
              <a:gd name="connsiteX214" fmla="*/ 2108767 w 8029952"/>
              <a:gd name="connsiteY214" fmla="*/ 9654989 h 9725812"/>
              <a:gd name="connsiteX215" fmla="*/ 2079430 w 8029952"/>
              <a:gd name="connsiteY215" fmla="*/ 9639729 h 9725812"/>
              <a:gd name="connsiteX216" fmla="*/ 2026623 w 8029952"/>
              <a:gd name="connsiteY216" fmla="*/ 9617426 h 9725812"/>
              <a:gd name="connsiteX217" fmla="*/ 1958560 w 8029952"/>
              <a:gd name="connsiteY217" fmla="*/ 9602166 h 9725812"/>
              <a:gd name="connsiteX218" fmla="*/ 1890498 w 8029952"/>
              <a:gd name="connsiteY218" fmla="*/ 9609209 h 9725812"/>
              <a:gd name="connsiteX219" fmla="*/ 1822435 w 8029952"/>
              <a:gd name="connsiteY219" fmla="*/ 9609209 h 9725812"/>
              <a:gd name="connsiteX220" fmla="*/ 1793098 w 8029952"/>
              <a:gd name="connsiteY220" fmla="*/ 9609209 h 9725812"/>
              <a:gd name="connsiteX221" fmla="*/ 1717994 w 8029952"/>
              <a:gd name="connsiteY221" fmla="*/ 9602166 h 9725812"/>
              <a:gd name="connsiteX222" fmla="*/ 1656973 w 8029952"/>
              <a:gd name="connsiteY222" fmla="*/ 9586906 h 9725812"/>
              <a:gd name="connsiteX223" fmla="*/ 1626462 w 8029952"/>
              <a:gd name="connsiteY223" fmla="*/ 9586906 h 9725812"/>
              <a:gd name="connsiteX224" fmla="*/ 1581869 w 8029952"/>
              <a:gd name="connsiteY224" fmla="*/ 9571646 h 9725812"/>
              <a:gd name="connsiteX225" fmla="*/ 1392937 w 8029952"/>
              <a:gd name="connsiteY225" fmla="*/ 9542300 h 9725812"/>
              <a:gd name="connsiteX226" fmla="*/ 1317833 w 8029952"/>
              <a:gd name="connsiteY226" fmla="*/ 9504737 h 9725812"/>
              <a:gd name="connsiteX227" fmla="*/ 1423448 w 8029952"/>
              <a:gd name="connsiteY227" fmla="*/ 9504737 h 9725812"/>
              <a:gd name="connsiteX228" fmla="*/ 1370640 w 8029952"/>
              <a:gd name="connsiteY228" fmla="*/ 9467174 h 9725812"/>
              <a:gd name="connsiteX229" fmla="*/ 1145330 w 8029952"/>
              <a:gd name="connsiteY229" fmla="*/ 9414351 h 9725812"/>
              <a:gd name="connsiteX230" fmla="*/ 1002164 w 8029952"/>
              <a:gd name="connsiteY230" fmla="*/ 9376788 h 9725812"/>
              <a:gd name="connsiteX231" fmla="*/ 978694 w 8029952"/>
              <a:gd name="connsiteY231" fmla="*/ 9376788 h 9725812"/>
              <a:gd name="connsiteX232" fmla="*/ 934101 w 8029952"/>
              <a:gd name="connsiteY232" fmla="*/ 9361528 h 9725812"/>
              <a:gd name="connsiteX233" fmla="*/ 925886 w 8029952"/>
              <a:gd name="connsiteY233" fmla="*/ 9346268 h 9725812"/>
              <a:gd name="connsiteX234" fmla="*/ 941142 w 8029952"/>
              <a:gd name="connsiteY234" fmla="*/ 9339225 h 9725812"/>
              <a:gd name="connsiteX235" fmla="*/ 1024460 w 8029952"/>
              <a:gd name="connsiteY235" fmla="*/ 9353312 h 9725812"/>
              <a:gd name="connsiteX236" fmla="*/ 1039715 w 8029952"/>
              <a:gd name="connsiteY236" fmla="*/ 9346268 h 9725812"/>
              <a:gd name="connsiteX237" fmla="*/ 1031501 w 8029952"/>
              <a:gd name="connsiteY237" fmla="*/ 9331009 h 9725812"/>
              <a:gd name="connsiteX238" fmla="*/ 949356 w 8029952"/>
              <a:gd name="connsiteY238" fmla="*/ 9278186 h 9725812"/>
              <a:gd name="connsiteX239" fmla="*/ 858997 w 8029952"/>
              <a:gd name="connsiteY239" fmla="*/ 9255883 h 9725812"/>
              <a:gd name="connsiteX240" fmla="*/ 783894 w 8029952"/>
              <a:gd name="connsiteY240" fmla="*/ 9225363 h 9725812"/>
              <a:gd name="connsiteX241" fmla="*/ 858997 w 8029952"/>
              <a:gd name="connsiteY241" fmla="*/ 9180757 h 9725812"/>
              <a:gd name="connsiteX242" fmla="*/ 874253 w 8029952"/>
              <a:gd name="connsiteY242" fmla="*/ 9157280 h 9725812"/>
              <a:gd name="connsiteX243" fmla="*/ 858997 w 8029952"/>
              <a:gd name="connsiteY243" fmla="*/ 9143194 h 9725812"/>
              <a:gd name="connsiteX244" fmla="*/ 806190 w 8029952"/>
              <a:gd name="connsiteY244" fmla="*/ 9127934 h 9725812"/>
              <a:gd name="connsiteX245" fmla="*/ 911804 w 8029952"/>
              <a:gd name="connsiteY245" fmla="*/ 9105631 h 9725812"/>
              <a:gd name="connsiteX246" fmla="*/ 911804 w 8029952"/>
              <a:gd name="connsiteY246" fmla="*/ 9044591 h 9725812"/>
              <a:gd name="connsiteX247" fmla="*/ 850783 w 8029952"/>
              <a:gd name="connsiteY247" fmla="*/ 8976508 h 9725812"/>
              <a:gd name="connsiteX248" fmla="*/ 790935 w 8029952"/>
              <a:gd name="connsiteY248" fmla="*/ 8931902 h 9725812"/>
              <a:gd name="connsiteX249" fmla="*/ 738127 w 8029952"/>
              <a:gd name="connsiteY249" fmla="*/ 8909599 h 9725812"/>
              <a:gd name="connsiteX250" fmla="*/ 738127 w 8029952"/>
              <a:gd name="connsiteY250" fmla="*/ 8886122 h 9725812"/>
              <a:gd name="connsiteX251" fmla="*/ 760424 w 8029952"/>
              <a:gd name="connsiteY251" fmla="*/ 8863819 h 9725812"/>
              <a:gd name="connsiteX252" fmla="*/ 760424 w 8029952"/>
              <a:gd name="connsiteY252" fmla="*/ 8788693 h 9725812"/>
              <a:gd name="connsiteX253" fmla="*/ 685320 w 8029952"/>
              <a:gd name="connsiteY253" fmla="*/ 8742913 h 9725812"/>
              <a:gd name="connsiteX254" fmla="*/ 564450 w 8029952"/>
              <a:gd name="connsiteY254" fmla="*/ 8705350 h 9725812"/>
              <a:gd name="connsiteX255" fmla="*/ 526899 w 8029952"/>
              <a:gd name="connsiteY255" fmla="*/ 8660744 h 9725812"/>
              <a:gd name="connsiteX256" fmla="*/ 550369 w 8029952"/>
              <a:gd name="connsiteY256" fmla="*/ 8638441 h 9725812"/>
              <a:gd name="connsiteX257" fmla="*/ 587920 w 8029952"/>
              <a:gd name="connsiteY257" fmla="*/ 8630224 h 9725812"/>
              <a:gd name="connsiteX258" fmla="*/ 550369 w 8029952"/>
              <a:gd name="connsiteY258" fmla="*/ 8585618 h 9725812"/>
              <a:gd name="connsiteX259" fmla="*/ 526899 w 8029952"/>
              <a:gd name="connsiteY259" fmla="*/ 8570358 h 9725812"/>
              <a:gd name="connsiteX260" fmla="*/ 460009 w 8029952"/>
              <a:gd name="connsiteY260" fmla="*/ 8532795 h 9725812"/>
              <a:gd name="connsiteX261" fmla="*/ 436540 w 8029952"/>
              <a:gd name="connsiteY261" fmla="*/ 8532795 h 9725812"/>
              <a:gd name="connsiteX262" fmla="*/ 339140 w 8029952"/>
              <a:gd name="connsiteY262" fmla="*/ 8524578 h 9725812"/>
              <a:gd name="connsiteX263" fmla="*/ 316843 w 8029952"/>
              <a:gd name="connsiteY263" fmla="*/ 8464712 h 9725812"/>
              <a:gd name="connsiteX264" fmla="*/ 278118 w 8029952"/>
              <a:gd name="connsiteY264" fmla="*/ 8418933 h 9725812"/>
              <a:gd name="connsiteX265" fmla="*/ 264036 w 8029952"/>
              <a:gd name="connsiteY265" fmla="*/ 8418933 h 9725812"/>
              <a:gd name="connsiteX266" fmla="*/ 264036 w 8029952"/>
              <a:gd name="connsiteY266" fmla="*/ 8456495 h 9725812"/>
              <a:gd name="connsiteX267" fmla="*/ 255822 w 8029952"/>
              <a:gd name="connsiteY267" fmla="*/ 8495232 h 9725812"/>
              <a:gd name="connsiteX268" fmla="*/ 233526 w 8029952"/>
              <a:gd name="connsiteY268" fmla="*/ 8495232 h 9725812"/>
              <a:gd name="connsiteX269" fmla="*/ 226485 w 8029952"/>
              <a:gd name="connsiteY269" fmla="*/ 8479972 h 9725812"/>
              <a:gd name="connsiteX270" fmla="*/ 264036 w 8029952"/>
              <a:gd name="connsiteY270" fmla="*/ 8389586 h 9725812"/>
              <a:gd name="connsiteX271" fmla="*/ 173677 w 8029952"/>
              <a:gd name="connsiteY271" fmla="*/ 8359066 h 9725812"/>
              <a:gd name="connsiteX272" fmla="*/ 180718 w 8029952"/>
              <a:gd name="connsiteY272" fmla="*/ 8328546 h 9725812"/>
              <a:gd name="connsiteX273" fmla="*/ 173677 w 8029952"/>
              <a:gd name="connsiteY273" fmla="*/ 8314460 h 9725812"/>
              <a:gd name="connsiteX274" fmla="*/ 75104 w 8029952"/>
              <a:gd name="connsiteY274" fmla="*/ 8261638 h 9725812"/>
              <a:gd name="connsiteX275" fmla="*/ 59849 w 8029952"/>
              <a:gd name="connsiteY275" fmla="*/ 8238160 h 9725812"/>
              <a:gd name="connsiteX276" fmla="*/ 82145 w 8029952"/>
              <a:gd name="connsiteY276" fmla="*/ 8231118 h 9725812"/>
              <a:gd name="connsiteX277" fmla="*/ 97400 w 8029952"/>
              <a:gd name="connsiteY277" fmla="*/ 8231118 h 9725812"/>
              <a:gd name="connsiteX278" fmla="*/ 158422 w 8029952"/>
              <a:gd name="connsiteY278" fmla="*/ 8231118 h 9725812"/>
              <a:gd name="connsiteX279" fmla="*/ 173677 w 8029952"/>
              <a:gd name="connsiteY279" fmla="*/ 8275724 h 9725812"/>
              <a:gd name="connsiteX280" fmla="*/ 195974 w 8029952"/>
              <a:gd name="connsiteY280" fmla="*/ 8215858 h 9725812"/>
              <a:gd name="connsiteX281" fmla="*/ 127911 w 8029952"/>
              <a:gd name="connsiteY281" fmla="*/ 8215858 h 9725812"/>
              <a:gd name="connsiteX282" fmla="*/ 112655 w 8029952"/>
              <a:gd name="connsiteY282" fmla="*/ 8200598 h 9725812"/>
              <a:gd name="connsiteX283" fmla="*/ 127911 w 8029952"/>
              <a:gd name="connsiteY283" fmla="*/ 8185338 h 9725812"/>
              <a:gd name="connsiteX284" fmla="*/ 165463 w 8029952"/>
              <a:gd name="connsiteY284" fmla="*/ 8185338 h 9725812"/>
              <a:gd name="connsiteX285" fmla="*/ 173677 w 8029952"/>
              <a:gd name="connsiteY285" fmla="*/ 8147775 h 9725812"/>
              <a:gd name="connsiteX286" fmla="*/ 165463 w 8029952"/>
              <a:gd name="connsiteY286" fmla="*/ 8133688 h 9725812"/>
              <a:gd name="connsiteX287" fmla="*/ 134952 w 8029952"/>
              <a:gd name="connsiteY287" fmla="*/ 8103168 h 9725812"/>
              <a:gd name="connsiteX288" fmla="*/ 90359 w 8029952"/>
              <a:gd name="connsiteY288" fmla="*/ 8087909 h 9725812"/>
              <a:gd name="connsiteX289" fmla="*/ 59849 w 8029952"/>
              <a:gd name="connsiteY289" fmla="*/ 8035086 h 9725812"/>
              <a:gd name="connsiteX290" fmla="*/ 0 w 8029952"/>
              <a:gd name="connsiteY290" fmla="*/ 7975220 h 9725812"/>
              <a:gd name="connsiteX291" fmla="*/ 22297 w 8029952"/>
              <a:gd name="connsiteY291" fmla="*/ 7922397 h 9725812"/>
              <a:gd name="connsiteX292" fmla="*/ 82145 w 8029952"/>
              <a:gd name="connsiteY292" fmla="*/ 7809708 h 9725812"/>
              <a:gd name="connsiteX293" fmla="*/ 68063 w 8029952"/>
              <a:gd name="connsiteY293" fmla="*/ 7748668 h 9725812"/>
              <a:gd name="connsiteX294" fmla="*/ 59849 w 8029952"/>
              <a:gd name="connsiteY294" fmla="*/ 7726365 h 9725812"/>
              <a:gd name="connsiteX295" fmla="*/ 90359 w 8029952"/>
              <a:gd name="connsiteY295" fmla="*/ 7673542 h 9725812"/>
              <a:gd name="connsiteX296" fmla="*/ 143166 w 8029952"/>
              <a:gd name="connsiteY296" fmla="*/ 7552636 h 9725812"/>
              <a:gd name="connsiteX297" fmla="*/ 211229 w 8029952"/>
              <a:gd name="connsiteY297" fmla="*/ 7424688 h 9725812"/>
              <a:gd name="connsiteX298" fmla="*/ 240566 w 8029952"/>
              <a:gd name="connsiteY298" fmla="*/ 7364822 h 9725812"/>
              <a:gd name="connsiteX299" fmla="*/ 278118 w 8029952"/>
              <a:gd name="connsiteY299" fmla="*/ 7303782 h 9725812"/>
              <a:gd name="connsiteX300" fmla="*/ 301588 w 8029952"/>
              <a:gd name="connsiteY300" fmla="*/ 7274436 h 9725812"/>
              <a:gd name="connsiteX301" fmla="*/ 369651 w 8029952"/>
              <a:gd name="connsiteY301" fmla="*/ 7266218 h 9725812"/>
              <a:gd name="connsiteX302" fmla="*/ 383732 w 8029952"/>
              <a:gd name="connsiteY302" fmla="*/ 7281478 h 9725812"/>
              <a:gd name="connsiteX303" fmla="*/ 421284 w 8029952"/>
              <a:gd name="connsiteY303" fmla="*/ 7266218 h 9725812"/>
              <a:gd name="connsiteX304" fmla="*/ 460009 w 8029952"/>
              <a:gd name="connsiteY304" fmla="*/ 7175832 h 9725812"/>
              <a:gd name="connsiteX305" fmla="*/ 489347 w 8029952"/>
              <a:gd name="connsiteY305" fmla="*/ 7138270 h 9725812"/>
              <a:gd name="connsiteX306" fmla="*/ 519858 w 8029952"/>
              <a:gd name="connsiteY306" fmla="*/ 7168790 h 9725812"/>
              <a:gd name="connsiteX307" fmla="*/ 625472 w 8029952"/>
              <a:gd name="connsiteY307" fmla="*/ 7199310 h 9725812"/>
              <a:gd name="connsiteX308" fmla="*/ 685320 w 8029952"/>
              <a:gd name="connsiteY308" fmla="*/ 7213396 h 9725812"/>
              <a:gd name="connsiteX309" fmla="*/ 722872 w 8029952"/>
              <a:gd name="connsiteY309" fmla="*/ 7221612 h 9725812"/>
              <a:gd name="connsiteX310" fmla="*/ 797976 w 8029952"/>
              <a:gd name="connsiteY310" fmla="*/ 7184050 h 9725812"/>
              <a:gd name="connsiteX311" fmla="*/ 874253 w 8029952"/>
              <a:gd name="connsiteY311" fmla="*/ 7146486 h 9725812"/>
              <a:gd name="connsiteX312" fmla="*/ 918845 w 8029952"/>
              <a:gd name="connsiteY312" fmla="*/ 7131226 h 9725812"/>
              <a:gd name="connsiteX313" fmla="*/ 986908 w 8029952"/>
              <a:gd name="connsiteY313" fmla="*/ 7115967 h 9725812"/>
              <a:gd name="connsiteX314" fmla="*/ 1039715 w 8029952"/>
              <a:gd name="connsiteY314" fmla="*/ 7160573 h 9725812"/>
              <a:gd name="connsiteX315" fmla="*/ 1084308 w 8029952"/>
              <a:gd name="connsiteY315" fmla="*/ 7191092 h 9725812"/>
              <a:gd name="connsiteX316" fmla="*/ 1174667 w 8029952"/>
              <a:gd name="connsiteY316" fmla="*/ 7206352 h 9725812"/>
              <a:gd name="connsiteX317" fmla="*/ 1189922 w 8029952"/>
              <a:gd name="connsiteY317" fmla="*/ 7206352 h 9725812"/>
              <a:gd name="connsiteX318" fmla="*/ 1355385 w 8029952"/>
              <a:gd name="connsiteY318" fmla="*/ 7243916 h 9725812"/>
              <a:gd name="connsiteX319" fmla="*/ 1612380 w 8029952"/>
              <a:gd name="connsiteY319" fmla="*/ 7289696 h 9725812"/>
              <a:gd name="connsiteX320" fmla="*/ 1649932 w 8029952"/>
              <a:gd name="connsiteY320" fmla="*/ 7296738 h 9725812"/>
              <a:gd name="connsiteX321" fmla="*/ 1702739 w 8029952"/>
              <a:gd name="connsiteY321" fmla="*/ 7296738 h 9725812"/>
              <a:gd name="connsiteX322" fmla="*/ 2048919 w 8029952"/>
              <a:gd name="connsiteY322" fmla="*/ 7281478 h 9725812"/>
              <a:gd name="connsiteX323" fmla="*/ 2454948 w 8029952"/>
              <a:gd name="connsiteY323" fmla="*/ 7296738 h 9725812"/>
              <a:gd name="connsiteX324" fmla="*/ 3005316 w 8029952"/>
              <a:gd name="connsiteY324" fmla="*/ 7289696 h 9725812"/>
              <a:gd name="connsiteX325" fmla="*/ 3426600 w 8029952"/>
              <a:gd name="connsiteY325" fmla="*/ 7243916 h 9725812"/>
              <a:gd name="connsiteX326" fmla="*/ 3697677 w 8029952"/>
              <a:gd name="connsiteY326" fmla="*/ 7221612 h 9725812"/>
              <a:gd name="connsiteX327" fmla="*/ 3871354 w 8029952"/>
              <a:gd name="connsiteY327" fmla="*/ 7191092 h 9725812"/>
              <a:gd name="connsiteX328" fmla="*/ 3984010 w 8029952"/>
              <a:gd name="connsiteY328" fmla="*/ 7175832 h 9725812"/>
              <a:gd name="connsiteX329" fmla="*/ 4338405 w 8029952"/>
              <a:gd name="connsiteY329" fmla="*/ 7093664 h 9725812"/>
              <a:gd name="connsiteX330" fmla="*/ 4368916 w 8029952"/>
              <a:gd name="connsiteY330" fmla="*/ 7078404 h 9725812"/>
              <a:gd name="connsiteX331" fmla="*/ 4428764 w 8029952"/>
              <a:gd name="connsiteY331" fmla="*/ 7047884 h 9725812"/>
              <a:gd name="connsiteX332" fmla="*/ 4451060 w 8029952"/>
              <a:gd name="connsiteY332" fmla="*/ 7040841 h 9725812"/>
              <a:gd name="connsiteX333" fmla="*/ 4451060 w 8029952"/>
              <a:gd name="connsiteY333" fmla="*/ 7003278 h 9725812"/>
              <a:gd name="connsiteX334" fmla="*/ 4541419 w 8029952"/>
              <a:gd name="connsiteY334" fmla="*/ 6979801 h 9725812"/>
              <a:gd name="connsiteX335" fmla="*/ 4624737 w 8029952"/>
              <a:gd name="connsiteY335" fmla="*/ 6950455 h 9725812"/>
              <a:gd name="connsiteX336" fmla="*/ 5129339 w 8029952"/>
              <a:gd name="connsiteY336" fmla="*/ 6754423 h 9725812"/>
              <a:gd name="connsiteX337" fmla="*/ 5166891 w 8029952"/>
              <a:gd name="connsiteY337" fmla="*/ 6708643 h 9725812"/>
              <a:gd name="connsiteX338" fmla="*/ 5189187 w 8029952"/>
              <a:gd name="connsiteY338" fmla="*/ 6701600 h 9725812"/>
              <a:gd name="connsiteX339" fmla="*/ 5279546 w 8029952"/>
              <a:gd name="connsiteY339" fmla="*/ 6656994 h 9725812"/>
              <a:gd name="connsiteX340" fmla="*/ 5852211 w 8029952"/>
              <a:gd name="connsiteY340" fmla="*/ 6355317 h 9725812"/>
              <a:gd name="connsiteX341" fmla="*/ 6184310 w 8029952"/>
              <a:gd name="connsiteY341" fmla="*/ 6084159 h 9725812"/>
              <a:gd name="connsiteX342" fmla="*/ 6380282 w 8029952"/>
              <a:gd name="connsiteY342" fmla="*/ 5850564 h 9725812"/>
              <a:gd name="connsiteX343" fmla="*/ 6462427 w 8029952"/>
              <a:gd name="connsiteY343" fmla="*/ 5729658 h 9725812"/>
              <a:gd name="connsiteX344" fmla="*/ 6530490 w 8029952"/>
              <a:gd name="connsiteY344" fmla="*/ 5518367 h 9725812"/>
              <a:gd name="connsiteX345" fmla="*/ 6508194 w 8029952"/>
              <a:gd name="connsiteY345" fmla="*/ 5458501 h 9725812"/>
              <a:gd name="connsiteX346" fmla="*/ 6356813 w 8029952"/>
              <a:gd name="connsiteY346" fmla="*/ 5330552 h 9725812"/>
              <a:gd name="connsiteX347" fmla="*/ 6169054 w 8029952"/>
              <a:gd name="connsiteY347" fmla="*/ 5224906 h 9725812"/>
              <a:gd name="connsiteX348" fmla="*/ 5995377 w 8029952"/>
              <a:gd name="connsiteY348" fmla="*/ 5149780 h 9725812"/>
              <a:gd name="connsiteX349" fmla="*/ 5988336 w 8029952"/>
              <a:gd name="connsiteY349" fmla="*/ 5141563 h 9725812"/>
              <a:gd name="connsiteX350" fmla="*/ 5694963 w 8029952"/>
              <a:gd name="connsiteY350" fmla="*/ 5028874 h 9725812"/>
              <a:gd name="connsiteX351" fmla="*/ 5664452 w 8029952"/>
              <a:gd name="connsiteY351" fmla="*/ 5013614 h 9725812"/>
              <a:gd name="connsiteX352" fmla="*/ 5437968 w 8029952"/>
              <a:gd name="connsiteY352" fmla="*/ 4900925 h 9725812"/>
              <a:gd name="connsiteX353" fmla="*/ 5332353 w 8029952"/>
              <a:gd name="connsiteY353" fmla="*/ 4848102 h 9725812"/>
              <a:gd name="connsiteX354" fmla="*/ 4902855 w 8029952"/>
              <a:gd name="connsiteY354" fmla="*/ 4757716 h 9725812"/>
              <a:gd name="connsiteX355" fmla="*/ 4760862 w 8029952"/>
              <a:gd name="connsiteY355" fmla="*/ 4764759 h 9725812"/>
              <a:gd name="connsiteX356" fmla="*/ 4722137 w 8029952"/>
              <a:gd name="connsiteY356" fmla="*/ 4764759 h 9725812"/>
              <a:gd name="connsiteX357" fmla="*/ 4406467 w 8029952"/>
              <a:gd name="connsiteY357" fmla="*/ 4788236 h 9725812"/>
              <a:gd name="connsiteX358" fmla="*/ 4309067 w 8029952"/>
              <a:gd name="connsiteY358" fmla="*/ 4788236 h 9725812"/>
              <a:gd name="connsiteX359" fmla="*/ 4165901 w 8029952"/>
              <a:gd name="connsiteY359" fmla="*/ 4795279 h 9725812"/>
              <a:gd name="connsiteX360" fmla="*/ 4045031 w 8029952"/>
              <a:gd name="connsiteY360" fmla="*/ 4803496 h 9725812"/>
              <a:gd name="connsiteX361" fmla="*/ 3780995 w 8029952"/>
              <a:gd name="connsiteY361" fmla="*/ 4795279 h 9725812"/>
              <a:gd name="connsiteX362" fmla="*/ 3547470 w 8029952"/>
              <a:gd name="connsiteY362" fmla="*/ 4780019 h 9725812"/>
              <a:gd name="connsiteX363" fmla="*/ 3502877 w 8029952"/>
              <a:gd name="connsiteY363" fmla="*/ 4788236 h 9725812"/>
              <a:gd name="connsiteX364" fmla="*/ 3450070 w 8029952"/>
              <a:gd name="connsiteY364" fmla="*/ 4788236 h 9725812"/>
              <a:gd name="connsiteX365" fmla="*/ 3382008 w 8029952"/>
              <a:gd name="connsiteY365" fmla="*/ 4810539 h 9725812"/>
              <a:gd name="connsiteX366" fmla="*/ 3351497 w 8029952"/>
              <a:gd name="connsiteY366" fmla="*/ 4810539 h 9725812"/>
              <a:gd name="connsiteX367" fmla="*/ 3073379 w 8029952"/>
              <a:gd name="connsiteY367" fmla="*/ 4780019 h 9725812"/>
              <a:gd name="connsiteX368" fmla="*/ 2945468 w 8029952"/>
              <a:gd name="connsiteY368" fmla="*/ 4764759 h 9725812"/>
              <a:gd name="connsiteX369" fmla="*/ 2756536 w 8029952"/>
              <a:gd name="connsiteY369" fmla="*/ 4735413 h 9725812"/>
              <a:gd name="connsiteX370" fmla="*/ 2606329 w 8029952"/>
              <a:gd name="connsiteY370" fmla="*/ 4727196 h 9725812"/>
              <a:gd name="connsiteX371" fmla="*/ 2500714 w 8029952"/>
              <a:gd name="connsiteY371" fmla="*/ 4720153 h 9725812"/>
              <a:gd name="connsiteX372" fmla="*/ 2388059 w 8029952"/>
              <a:gd name="connsiteY372" fmla="*/ 4713110 h 9725812"/>
              <a:gd name="connsiteX373" fmla="*/ 2169789 w 8029952"/>
              <a:gd name="connsiteY373" fmla="*/ 4636811 h 9725812"/>
              <a:gd name="connsiteX374" fmla="*/ 1921009 w 8029952"/>
              <a:gd name="connsiteY374" fmla="*/ 4524122 h 9725812"/>
              <a:gd name="connsiteX375" fmla="*/ 1672228 w 8029952"/>
              <a:gd name="connsiteY375" fmla="*/ 4358610 h 9725812"/>
              <a:gd name="connsiteX376" fmla="*/ 1612380 w 8029952"/>
              <a:gd name="connsiteY376" fmla="*/ 4305787 h 9725812"/>
              <a:gd name="connsiteX377" fmla="*/ 1551358 w 8029952"/>
              <a:gd name="connsiteY377" fmla="*/ 4252964 h 9725812"/>
              <a:gd name="connsiteX378" fmla="*/ 1469214 w 8029952"/>
              <a:gd name="connsiteY378" fmla="*/ 4155535 h 9725812"/>
              <a:gd name="connsiteX379" fmla="*/ 1423448 w 8029952"/>
              <a:gd name="connsiteY379" fmla="*/ 4056932 h 9725812"/>
              <a:gd name="connsiteX380" fmla="*/ 1401151 w 8029952"/>
              <a:gd name="connsiteY380" fmla="*/ 3997066 h 9725812"/>
              <a:gd name="connsiteX381" fmla="*/ 1378855 w 8029952"/>
              <a:gd name="connsiteY381" fmla="*/ 3966546 h 9725812"/>
              <a:gd name="connsiteX382" fmla="*/ 1295537 w 8029952"/>
              <a:gd name="connsiteY382" fmla="*/ 3567439 h 9725812"/>
              <a:gd name="connsiteX383" fmla="*/ 1295537 w 8029952"/>
              <a:gd name="connsiteY383" fmla="*/ 3016907 h 9725812"/>
              <a:gd name="connsiteX384" fmla="*/ 1326048 w 8029952"/>
              <a:gd name="connsiteY384" fmla="*/ 2888958 h 9725812"/>
              <a:gd name="connsiteX385" fmla="*/ 1363599 w 8029952"/>
              <a:gd name="connsiteY385" fmla="*/ 2745749 h 9725812"/>
              <a:gd name="connsiteX386" fmla="*/ 1430488 w 8029952"/>
              <a:gd name="connsiteY386" fmla="*/ 2512155 h 9725812"/>
              <a:gd name="connsiteX387" fmla="*/ 1544317 w 8029952"/>
              <a:gd name="connsiteY387" fmla="*/ 2211651 h 9725812"/>
              <a:gd name="connsiteX388" fmla="*/ 1612380 w 8029952"/>
              <a:gd name="connsiteY388" fmla="*/ 2097788 h 9725812"/>
              <a:gd name="connsiteX389" fmla="*/ 1619421 w 8029952"/>
              <a:gd name="connsiteY389" fmla="*/ 2090745 h 9725812"/>
              <a:gd name="connsiteX390" fmla="*/ 1694525 w 8029952"/>
              <a:gd name="connsiteY390" fmla="*/ 1978056 h 9725812"/>
              <a:gd name="connsiteX391" fmla="*/ 1769628 w 8029952"/>
              <a:gd name="connsiteY391" fmla="*/ 1848933 h 9725812"/>
              <a:gd name="connsiteX392" fmla="*/ 1808353 w 8029952"/>
              <a:gd name="connsiteY392" fmla="*/ 1789067 h 9725812"/>
              <a:gd name="connsiteX393" fmla="*/ 1830650 w 8029952"/>
              <a:gd name="connsiteY393" fmla="*/ 1811370 h 9725812"/>
              <a:gd name="connsiteX394" fmla="*/ 1936264 w 8029952"/>
              <a:gd name="connsiteY394" fmla="*/ 1729201 h 9725812"/>
              <a:gd name="connsiteX395" fmla="*/ 1943305 w 8029952"/>
              <a:gd name="connsiteY395" fmla="*/ 1720984 h 9725812"/>
              <a:gd name="connsiteX396" fmla="*/ 2048919 w 8029952"/>
              <a:gd name="connsiteY396" fmla="*/ 1615339 h 9725812"/>
              <a:gd name="connsiteX397" fmla="*/ 2388059 w 8029952"/>
              <a:gd name="connsiteY397" fmla="*/ 1292532 h 9725812"/>
              <a:gd name="connsiteX398" fmla="*/ 2613370 w 8029952"/>
              <a:gd name="connsiteY398" fmla="*/ 1118803 h 9725812"/>
              <a:gd name="connsiteX399" fmla="*/ 2846895 w 8029952"/>
              <a:gd name="connsiteY399" fmla="*/ 960334 h 9725812"/>
              <a:gd name="connsiteX400" fmla="*/ 2983020 w 8029952"/>
              <a:gd name="connsiteY400" fmla="*/ 878165 h 9725812"/>
              <a:gd name="connsiteX401" fmla="*/ 3126186 w 8029952"/>
              <a:gd name="connsiteY401" fmla="*/ 810082 h 9725812"/>
              <a:gd name="connsiteX402" fmla="*/ 3155523 w 8029952"/>
              <a:gd name="connsiteY402" fmla="*/ 794822 h 9725812"/>
              <a:gd name="connsiteX403" fmla="*/ 3245882 w 8029952"/>
              <a:gd name="connsiteY403" fmla="*/ 749042 h 9725812"/>
              <a:gd name="connsiteX404" fmla="*/ 3382008 w 8029952"/>
              <a:gd name="connsiteY404" fmla="*/ 658656 h 9725812"/>
              <a:gd name="connsiteX405" fmla="*/ 3509918 w 8029952"/>
              <a:gd name="connsiteY405" fmla="*/ 605834 h 9725812"/>
              <a:gd name="connsiteX406" fmla="*/ 3585022 w 8029952"/>
              <a:gd name="connsiteY406" fmla="*/ 583531 h 9725812"/>
              <a:gd name="connsiteX407" fmla="*/ 3796251 w 8029952"/>
              <a:gd name="connsiteY407" fmla="*/ 501362 h 9725812"/>
              <a:gd name="connsiteX408" fmla="*/ 3992224 w 8029952"/>
              <a:gd name="connsiteY408" fmla="*/ 433279 h 9725812"/>
              <a:gd name="connsiteX409" fmla="*/ 4195239 w 8029952"/>
              <a:gd name="connsiteY409" fmla="*/ 365196 h 9725812"/>
              <a:gd name="connsiteX410" fmla="*/ 4323149 w 8029952"/>
              <a:gd name="connsiteY410" fmla="*/ 319416 h 9725812"/>
              <a:gd name="connsiteX411" fmla="*/ 4399426 w 8029952"/>
              <a:gd name="connsiteY411" fmla="*/ 305330 h 9725812"/>
              <a:gd name="connsiteX412" fmla="*/ 4541419 w 8029952"/>
              <a:gd name="connsiteY412" fmla="*/ 259550 h 9725812"/>
              <a:gd name="connsiteX413" fmla="*/ 4647033 w 8029952"/>
              <a:gd name="connsiteY413" fmla="*/ 237247 h 9725812"/>
              <a:gd name="connsiteX414" fmla="*/ 5310057 w 8029952"/>
              <a:gd name="connsiteY414" fmla="*/ 86995 h 9725812"/>
              <a:gd name="connsiteX415" fmla="*/ 5656238 w 8029952"/>
              <a:gd name="connsiteY415" fmla="*/ 25955 h 9725812"/>
              <a:gd name="connsiteX416" fmla="*/ 5942570 w 8029952"/>
              <a:gd name="connsiteY416" fmla="*/ 3652 h 9725812"/>
              <a:gd name="connsiteX417" fmla="*/ 6066960 w 8029952"/>
              <a:gd name="connsiteY417" fmla="*/ 571 h 97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8029952" h="9725812">
                <a:moveTo>
                  <a:pt x="911804" y="9165497"/>
                </a:moveTo>
                <a:cubicBezTo>
                  <a:pt x="941142" y="9225363"/>
                  <a:pt x="949356" y="9225363"/>
                  <a:pt x="1002164" y="9196017"/>
                </a:cubicBezTo>
                <a:cubicBezTo>
                  <a:pt x="971653" y="9172540"/>
                  <a:pt x="941142" y="9172540"/>
                  <a:pt x="911804" y="9165497"/>
                </a:cubicBezTo>
                <a:close/>
                <a:moveTo>
                  <a:pt x="347263" y="7303433"/>
                </a:moveTo>
                <a:cubicBezTo>
                  <a:pt x="339507" y="7307450"/>
                  <a:pt x="330925" y="7322857"/>
                  <a:pt x="330925" y="7334302"/>
                </a:cubicBezTo>
                <a:cubicBezTo>
                  <a:pt x="330925" y="7356604"/>
                  <a:pt x="361436" y="7342518"/>
                  <a:pt x="376692" y="7356604"/>
                </a:cubicBezTo>
                <a:cubicBezTo>
                  <a:pt x="383732" y="7364822"/>
                  <a:pt x="391947" y="7342518"/>
                  <a:pt x="391947" y="7334302"/>
                </a:cubicBezTo>
                <a:cubicBezTo>
                  <a:pt x="391947" y="7303782"/>
                  <a:pt x="361436" y="7311998"/>
                  <a:pt x="354395" y="7303782"/>
                </a:cubicBezTo>
                <a:cubicBezTo>
                  <a:pt x="352342" y="7302021"/>
                  <a:pt x="349848" y="7302094"/>
                  <a:pt x="347263" y="7303433"/>
                </a:cubicBezTo>
                <a:close/>
                <a:moveTo>
                  <a:pt x="6066960" y="571"/>
                </a:moveTo>
                <a:cubicBezTo>
                  <a:pt x="6108325" y="1598"/>
                  <a:pt x="6149691" y="3652"/>
                  <a:pt x="6191350" y="3652"/>
                </a:cubicBezTo>
                <a:cubicBezTo>
                  <a:pt x="6251198" y="-4565"/>
                  <a:pt x="6312220" y="10695"/>
                  <a:pt x="6380282" y="18912"/>
                </a:cubicBezTo>
                <a:cubicBezTo>
                  <a:pt x="6447172" y="25955"/>
                  <a:pt x="6523449" y="34172"/>
                  <a:pt x="6590338" y="25955"/>
                </a:cubicBezTo>
                <a:cubicBezTo>
                  <a:pt x="6651360" y="18912"/>
                  <a:pt x="6711208" y="25955"/>
                  <a:pt x="6771056" y="25955"/>
                </a:cubicBezTo>
                <a:cubicBezTo>
                  <a:pt x="6937692" y="41215"/>
                  <a:pt x="7094940" y="63518"/>
                  <a:pt x="7253362" y="94038"/>
                </a:cubicBezTo>
                <a:cubicBezTo>
                  <a:pt x="7306169" y="101081"/>
                  <a:pt x="7358976" y="109298"/>
                  <a:pt x="7411783" y="109298"/>
                </a:cubicBezTo>
                <a:cubicBezTo>
                  <a:pt x="7418824" y="101081"/>
                  <a:pt x="7434080" y="101081"/>
                  <a:pt x="7434080" y="109298"/>
                </a:cubicBezTo>
                <a:cubicBezTo>
                  <a:pt x="7449335" y="131601"/>
                  <a:pt x="7479846" y="124558"/>
                  <a:pt x="7502142" y="131601"/>
                </a:cubicBezTo>
                <a:cubicBezTo>
                  <a:pt x="7524438" y="131601"/>
                  <a:pt x="7539694" y="146861"/>
                  <a:pt x="7554950" y="162121"/>
                </a:cubicBezTo>
                <a:cubicBezTo>
                  <a:pt x="7577246" y="191467"/>
                  <a:pt x="7599542" y="221987"/>
                  <a:pt x="7630053" y="237247"/>
                </a:cubicBezTo>
                <a:cubicBezTo>
                  <a:pt x="7645308" y="244290"/>
                  <a:pt x="7645308" y="259550"/>
                  <a:pt x="7652350" y="274810"/>
                </a:cubicBezTo>
                <a:cubicBezTo>
                  <a:pt x="7660564" y="290070"/>
                  <a:pt x="7675819" y="305330"/>
                  <a:pt x="7682860" y="312373"/>
                </a:cubicBezTo>
                <a:cubicBezTo>
                  <a:pt x="7698116" y="334676"/>
                  <a:pt x="7720412" y="319416"/>
                  <a:pt x="7735668" y="319416"/>
                </a:cubicBezTo>
                <a:cubicBezTo>
                  <a:pt x="7742708" y="312373"/>
                  <a:pt x="7750922" y="319416"/>
                  <a:pt x="7757964" y="327633"/>
                </a:cubicBezTo>
                <a:cubicBezTo>
                  <a:pt x="7757964" y="342893"/>
                  <a:pt x="7766178" y="358153"/>
                  <a:pt x="7766178" y="372239"/>
                </a:cubicBezTo>
                <a:cubicBezTo>
                  <a:pt x="7773219" y="433279"/>
                  <a:pt x="7788474" y="493145"/>
                  <a:pt x="7818986" y="538924"/>
                </a:cubicBezTo>
                <a:cubicBezTo>
                  <a:pt x="7841282" y="576488"/>
                  <a:pt x="7848322" y="621094"/>
                  <a:pt x="7878834" y="651614"/>
                </a:cubicBezTo>
                <a:cubicBezTo>
                  <a:pt x="7878834" y="658656"/>
                  <a:pt x="7878834" y="666874"/>
                  <a:pt x="7885874" y="673916"/>
                </a:cubicBezTo>
                <a:cubicBezTo>
                  <a:pt x="7901130" y="757259"/>
                  <a:pt x="7909344" y="847645"/>
                  <a:pt x="7931640" y="922771"/>
                </a:cubicBezTo>
                <a:cubicBezTo>
                  <a:pt x="7946896" y="968551"/>
                  <a:pt x="7946896" y="1006114"/>
                  <a:pt x="7946896" y="1050720"/>
                </a:cubicBezTo>
                <a:cubicBezTo>
                  <a:pt x="7953937" y="1096500"/>
                  <a:pt x="7962152" y="1134063"/>
                  <a:pt x="7962152" y="1178669"/>
                </a:cubicBezTo>
                <a:cubicBezTo>
                  <a:pt x="7969192" y="1224449"/>
                  <a:pt x="7969192" y="1269055"/>
                  <a:pt x="7976234" y="1314835"/>
                </a:cubicBezTo>
                <a:cubicBezTo>
                  <a:pt x="7976234" y="1330095"/>
                  <a:pt x="7976234" y="1344181"/>
                  <a:pt x="7976234" y="1359441"/>
                </a:cubicBezTo>
                <a:cubicBezTo>
                  <a:pt x="7976234" y="1374701"/>
                  <a:pt x="7976234" y="1389961"/>
                  <a:pt x="7984448" y="1412264"/>
                </a:cubicBezTo>
                <a:cubicBezTo>
                  <a:pt x="8052510" y="1563690"/>
                  <a:pt x="8037255" y="1713941"/>
                  <a:pt x="7984448" y="1872410"/>
                </a:cubicBezTo>
                <a:cubicBezTo>
                  <a:pt x="7976234" y="1894713"/>
                  <a:pt x="7969192" y="1917016"/>
                  <a:pt x="7962152" y="1940493"/>
                </a:cubicBezTo>
                <a:cubicBezTo>
                  <a:pt x="7953937" y="2007402"/>
                  <a:pt x="7931640" y="2075485"/>
                  <a:pt x="7909344" y="2135351"/>
                </a:cubicBezTo>
                <a:cubicBezTo>
                  <a:pt x="7901130" y="2165871"/>
                  <a:pt x="7878834" y="2188174"/>
                  <a:pt x="7848322" y="2196391"/>
                </a:cubicBezTo>
                <a:cubicBezTo>
                  <a:pt x="7826026" y="2203434"/>
                  <a:pt x="7810771" y="2226911"/>
                  <a:pt x="7795516" y="2240997"/>
                </a:cubicBezTo>
                <a:cubicBezTo>
                  <a:pt x="7757964" y="2278560"/>
                  <a:pt x="7727453" y="2324340"/>
                  <a:pt x="7705156" y="2368946"/>
                </a:cubicBezTo>
                <a:cubicBezTo>
                  <a:pt x="7705156" y="2377163"/>
                  <a:pt x="7689901" y="2392423"/>
                  <a:pt x="7675819" y="2392423"/>
                </a:cubicBezTo>
                <a:cubicBezTo>
                  <a:pt x="7660564" y="2399466"/>
                  <a:pt x="7652350" y="2407683"/>
                  <a:pt x="7645308" y="2421769"/>
                </a:cubicBezTo>
                <a:cubicBezTo>
                  <a:pt x="7637094" y="2452289"/>
                  <a:pt x="7623012" y="2452289"/>
                  <a:pt x="7607756" y="2445246"/>
                </a:cubicBezTo>
                <a:cubicBezTo>
                  <a:pt x="7592501" y="2445246"/>
                  <a:pt x="7584286" y="2445246"/>
                  <a:pt x="7570205" y="2445246"/>
                </a:cubicBezTo>
                <a:cubicBezTo>
                  <a:pt x="7561990" y="2437029"/>
                  <a:pt x="7554950" y="2437029"/>
                  <a:pt x="7546735" y="2452289"/>
                </a:cubicBezTo>
                <a:cubicBezTo>
                  <a:pt x="7546735" y="2467549"/>
                  <a:pt x="7524438" y="2467549"/>
                  <a:pt x="7517398" y="2474592"/>
                </a:cubicBezTo>
                <a:cubicBezTo>
                  <a:pt x="7486887" y="2489852"/>
                  <a:pt x="7456376" y="2505111"/>
                  <a:pt x="7411783" y="2489852"/>
                </a:cubicBezTo>
                <a:cubicBezTo>
                  <a:pt x="7403569" y="2489852"/>
                  <a:pt x="7396528" y="2498068"/>
                  <a:pt x="7389487" y="2512155"/>
                </a:cubicBezTo>
                <a:cubicBezTo>
                  <a:pt x="7366017" y="2549718"/>
                  <a:pt x="7358976" y="2557934"/>
                  <a:pt x="7321424" y="2549718"/>
                </a:cubicBezTo>
                <a:cubicBezTo>
                  <a:pt x="7313210" y="2549718"/>
                  <a:pt x="7306169" y="2549718"/>
                  <a:pt x="7299128" y="2549718"/>
                </a:cubicBezTo>
                <a:cubicBezTo>
                  <a:pt x="7268617" y="2573194"/>
                  <a:pt x="7231065" y="2588454"/>
                  <a:pt x="7185299" y="2573194"/>
                </a:cubicBezTo>
                <a:cubicBezTo>
                  <a:pt x="7185299" y="2573194"/>
                  <a:pt x="7178258" y="2564977"/>
                  <a:pt x="7171217" y="2564977"/>
                </a:cubicBezTo>
                <a:cubicBezTo>
                  <a:pt x="7118410" y="2580237"/>
                  <a:pt x="7072644" y="2549718"/>
                  <a:pt x="7019836" y="2535631"/>
                </a:cubicBezTo>
                <a:cubicBezTo>
                  <a:pt x="6997540" y="2527415"/>
                  <a:pt x="6951774" y="2542674"/>
                  <a:pt x="6937692" y="2527415"/>
                </a:cubicBezTo>
                <a:cubicBezTo>
                  <a:pt x="6922436" y="2512155"/>
                  <a:pt x="6900140" y="2482808"/>
                  <a:pt x="6876670" y="2474592"/>
                </a:cubicBezTo>
                <a:cubicBezTo>
                  <a:pt x="6832078" y="2459332"/>
                  <a:pt x="6786312" y="2445246"/>
                  <a:pt x="6741718" y="2437029"/>
                </a:cubicBezTo>
                <a:cubicBezTo>
                  <a:pt x="6704167" y="2437029"/>
                  <a:pt x="6673656" y="2414726"/>
                  <a:pt x="6651360" y="2392423"/>
                </a:cubicBezTo>
                <a:cubicBezTo>
                  <a:pt x="6636104" y="2377163"/>
                  <a:pt x="6627890" y="2377163"/>
                  <a:pt x="6613808" y="2377163"/>
                </a:cubicBezTo>
                <a:cubicBezTo>
                  <a:pt x="6552786" y="2361903"/>
                  <a:pt x="6492938" y="2361903"/>
                  <a:pt x="6431916" y="2346643"/>
                </a:cubicBezTo>
                <a:cubicBezTo>
                  <a:pt x="6387324" y="2339600"/>
                  <a:pt x="6349772" y="2324340"/>
                  <a:pt x="6304006" y="2317297"/>
                </a:cubicBezTo>
                <a:cubicBezTo>
                  <a:pt x="6259413" y="2309080"/>
                  <a:pt x="6213646" y="2317297"/>
                  <a:pt x="6169054" y="2286777"/>
                </a:cubicBezTo>
                <a:cubicBezTo>
                  <a:pt x="6146758" y="2264474"/>
                  <a:pt x="6100992" y="2271517"/>
                  <a:pt x="6070480" y="2271517"/>
                </a:cubicBezTo>
                <a:cubicBezTo>
                  <a:pt x="6017674" y="2271517"/>
                  <a:pt x="5973081" y="2264474"/>
                  <a:pt x="5927315" y="2264474"/>
                </a:cubicBezTo>
                <a:cubicBezTo>
                  <a:pt x="5822874" y="2249214"/>
                  <a:pt x="5717259" y="2240997"/>
                  <a:pt x="5611645" y="2256257"/>
                </a:cubicBezTo>
                <a:cubicBezTo>
                  <a:pt x="5574093" y="2264474"/>
                  <a:pt x="5528327" y="2256257"/>
                  <a:pt x="5490775" y="2264474"/>
                </a:cubicBezTo>
                <a:cubicBezTo>
                  <a:pt x="5483734" y="2271517"/>
                  <a:pt x="5475520" y="2271517"/>
                  <a:pt x="5475520" y="2264474"/>
                </a:cubicBezTo>
                <a:cubicBezTo>
                  <a:pt x="5430927" y="2240997"/>
                  <a:pt x="5393375" y="2264474"/>
                  <a:pt x="5355823" y="2271517"/>
                </a:cubicBezTo>
                <a:cubicBezTo>
                  <a:pt x="5303016" y="2286777"/>
                  <a:pt x="5257250" y="2278560"/>
                  <a:pt x="5212657" y="2286777"/>
                </a:cubicBezTo>
                <a:cubicBezTo>
                  <a:pt x="5166891" y="2293820"/>
                  <a:pt x="5129339" y="2302037"/>
                  <a:pt x="5091787" y="2309080"/>
                </a:cubicBezTo>
                <a:cubicBezTo>
                  <a:pt x="5054236" y="2309080"/>
                  <a:pt x="5016684" y="2309080"/>
                  <a:pt x="4979132" y="2302037"/>
                </a:cubicBezTo>
                <a:cubicBezTo>
                  <a:pt x="4955662" y="2302037"/>
                  <a:pt x="4933366" y="2286777"/>
                  <a:pt x="4918110" y="2324340"/>
                </a:cubicBezTo>
                <a:cubicBezTo>
                  <a:pt x="4911069" y="2339600"/>
                  <a:pt x="4880559" y="2339600"/>
                  <a:pt x="4865303" y="2339600"/>
                </a:cubicBezTo>
                <a:cubicBezTo>
                  <a:pt x="4820710" y="2324340"/>
                  <a:pt x="4812496" y="2324340"/>
                  <a:pt x="4783159" y="2331383"/>
                </a:cubicBezTo>
                <a:cubicBezTo>
                  <a:pt x="4730351" y="2346643"/>
                  <a:pt x="4684585" y="2361903"/>
                  <a:pt x="4639992" y="2377163"/>
                </a:cubicBezTo>
                <a:cubicBezTo>
                  <a:pt x="4609482" y="2384206"/>
                  <a:pt x="4580144" y="2384206"/>
                  <a:pt x="4549633" y="2384206"/>
                </a:cubicBezTo>
                <a:cubicBezTo>
                  <a:pt x="4519123" y="2392423"/>
                  <a:pt x="4496826" y="2399466"/>
                  <a:pt x="4466315" y="2407683"/>
                </a:cubicBezTo>
                <a:cubicBezTo>
                  <a:pt x="4413508" y="2437029"/>
                  <a:pt x="4368916" y="2421769"/>
                  <a:pt x="4316108" y="2407683"/>
                </a:cubicBezTo>
                <a:cubicBezTo>
                  <a:pt x="4309067" y="2399466"/>
                  <a:pt x="4300853" y="2399466"/>
                  <a:pt x="4293812" y="2399466"/>
                </a:cubicBezTo>
                <a:cubicBezTo>
                  <a:pt x="4278557" y="2414726"/>
                  <a:pt x="4256260" y="2414726"/>
                  <a:pt x="4241005" y="2407683"/>
                </a:cubicBezTo>
                <a:cubicBezTo>
                  <a:pt x="4232790" y="2399466"/>
                  <a:pt x="4218708" y="2407683"/>
                  <a:pt x="4210494" y="2414726"/>
                </a:cubicBezTo>
                <a:cubicBezTo>
                  <a:pt x="4195239" y="2429986"/>
                  <a:pt x="4179983" y="2421769"/>
                  <a:pt x="4165901" y="2429986"/>
                </a:cubicBezTo>
                <a:cubicBezTo>
                  <a:pt x="4150646" y="2429986"/>
                  <a:pt x="4142431" y="2421769"/>
                  <a:pt x="4150646" y="2445246"/>
                </a:cubicBezTo>
                <a:cubicBezTo>
                  <a:pt x="4157687" y="2452289"/>
                  <a:pt x="4142431" y="2459332"/>
                  <a:pt x="4142431" y="2452289"/>
                </a:cubicBezTo>
                <a:cubicBezTo>
                  <a:pt x="4097838" y="2445246"/>
                  <a:pt x="4067328" y="2459332"/>
                  <a:pt x="4045031" y="2489852"/>
                </a:cubicBezTo>
                <a:cubicBezTo>
                  <a:pt x="4036817" y="2489852"/>
                  <a:pt x="4036817" y="2489852"/>
                  <a:pt x="4036817" y="2498068"/>
                </a:cubicBezTo>
                <a:cubicBezTo>
                  <a:pt x="4022735" y="2505111"/>
                  <a:pt x="3992224" y="2474592"/>
                  <a:pt x="3976969" y="2520371"/>
                </a:cubicBezTo>
                <a:cubicBezTo>
                  <a:pt x="3976969" y="2535631"/>
                  <a:pt x="3946458" y="2542674"/>
                  <a:pt x="3924161" y="2557934"/>
                </a:cubicBezTo>
                <a:cubicBezTo>
                  <a:pt x="3908906" y="2557934"/>
                  <a:pt x="3893651" y="2564977"/>
                  <a:pt x="3879569" y="2573194"/>
                </a:cubicBezTo>
                <a:cubicBezTo>
                  <a:pt x="3840843" y="2573194"/>
                  <a:pt x="3811506" y="2610757"/>
                  <a:pt x="3765740" y="2602540"/>
                </a:cubicBezTo>
                <a:lnTo>
                  <a:pt x="3758699" y="2610757"/>
                </a:lnTo>
                <a:cubicBezTo>
                  <a:pt x="3743444" y="2640103"/>
                  <a:pt x="3705892" y="2648320"/>
                  <a:pt x="3683595" y="2670623"/>
                </a:cubicBezTo>
                <a:cubicBezTo>
                  <a:pt x="3660125" y="2701143"/>
                  <a:pt x="3615533" y="2708186"/>
                  <a:pt x="3593236" y="2730489"/>
                </a:cubicBezTo>
                <a:cubicBezTo>
                  <a:pt x="3562726" y="2761009"/>
                  <a:pt x="3516959" y="2769226"/>
                  <a:pt x="3494663" y="2798572"/>
                </a:cubicBezTo>
                <a:cubicBezTo>
                  <a:pt x="3487622" y="2806789"/>
                  <a:pt x="3472367" y="2813832"/>
                  <a:pt x="3457111" y="2813832"/>
                </a:cubicBezTo>
                <a:cubicBezTo>
                  <a:pt x="3441856" y="2820875"/>
                  <a:pt x="3426600" y="2836135"/>
                  <a:pt x="3412518" y="2851395"/>
                </a:cubicBezTo>
                <a:cubicBezTo>
                  <a:pt x="3382008" y="2873698"/>
                  <a:pt x="3344456" y="2904218"/>
                  <a:pt x="3306904" y="2926521"/>
                </a:cubicBezTo>
                <a:cubicBezTo>
                  <a:pt x="3276393" y="2941781"/>
                  <a:pt x="3254097" y="2957041"/>
                  <a:pt x="3238841" y="2987561"/>
                </a:cubicBezTo>
                <a:cubicBezTo>
                  <a:pt x="3238841" y="2994604"/>
                  <a:pt x="3231800" y="2994604"/>
                  <a:pt x="3231800" y="2994604"/>
                </a:cubicBezTo>
                <a:cubicBezTo>
                  <a:pt x="3163738" y="3047427"/>
                  <a:pt x="3110931" y="3107293"/>
                  <a:pt x="3042868" y="3168333"/>
                </a:cubicBezTo>
                <a:cubicBezTo>
                  <a:pt x="3035827" y="3137813"/>
                  <a:pt x="3027613" y="3122553"/>
                  <a:pt x="3051083" y="3100250"/>
                </a:cubicBezTo>
                <a:cubicBezTo>
                  <a:pt x="3117972" y="3040384"/>
                  <a:pt x="3194249" y="2987561"/>
                  <a:pt x="3261138" y="2926521"/>
                </a:cubicBezTo>
                <a:cubicBezTo>
                  <a:pt x="3322159" y="2866655"/>
                  <a:pt x="3382008" y="2806789"/>
                  <a:pt x="3457111" y="2761009"/>
                </a:cubicBezTo>
                <a:cubicBezTo>
                  <a:pt x="3502877" y="2730489"/>
                  <a:pt x="3547470" y="2685883"/>
                  <a:pt x="3607318" y="2670623"/>
                </a:cubicBezTo>
                <a:cubicBezTo>
                  <a:pt x="3615533" y="2670623"/>
                  <a:pt x="3622574" y="2663580"/>
                  <a:pt x="3622574" y="2655363"/>
                </a:cubicBezTo>
                <a:cubicBezTo>
                  <a:pt x="3637829" y="2626017"/>
                  <a:pt x="3660125" y="2626017"/>
                  <a:pt x="3683595" y="2610757"/>
                </a:cubicBezTo>
                <a:cubicBezTo>
                  <a:pt x="3705892" y="2602540"/>
                  <a:pt x="3735229" y="2595497"/>
                  <a:pt x="3750484" y="2573194"/>
                </a:cubicBezTo>
                <a:cubicBezTo>
                  <a:pt x="3765740" y="2549718"/>
                  <a:pt x="3780995" y="2542674"/>
                  <a:pt x="3811506" y="2542674"/>
                </a:cubicBezTo>
                <a:cubicBezTo>
                  <a:pt x="3833802" y="2535631"/>
                  <a:pt x="3856099" y="2527415"/>
                  <a:pt x="3871354" y="2512155"/>
                </a:cubicBezTo>
                <a:cubicBezTo>
                  <a:pt x="3901865" y="2498068"/>
                  <a:pt x="3924161" y="2474592"/>
                  <a:pt x="3961713" y="2482808"/>
                </a:cubicBezTo>
                <a:cubicBezTo>
                  <a:pt x="3976969" y="2482808"/>
                  <a:pt x="3984010" y="2474592"/>
                  <a:pt x="3992224" y="2467549"/>
                </a:cubicBezTo>
                <a:cubicBezTo>
                  <a:pt x="3992224" y="2437029"/>
                  <a:pt x="4007479" y="2429986"/>
                  <a:pt x="4036817" y="2437029"/>
                </a:cubicBezTo>
                <a:cubicBezTo>
                  <a:pt x="4082583" y="2445246"/>
                  <a:pt x="4097838" y="2414726"/>
                  <a:pt x="4120135" y="2392423"/>
                </a:cubicBezTo>
                <a:cubicBezTo>
                  <a:pt x="4127176" y="2392423"/>
                  <a:pt x="4127176" y="2384206"/>
                  <a:pt x="4127176" y="2384206"/>
                </a:cubicBezTo>
                <a:cubicBezTo>
                  <a:pt x="4104879" y="2339600"/>
                  <a:pt x="4150646" y="2346643"/>
                  <a:pt x="4165901" y="2339600"/>
                </a:cubicBezTo>
                <a:cubicBezTo>
                  <a:pt x="4188197" y="2331383"/>
                  <a:pt x="4210494" y="2324340"/>
                  <a:pt x="4225749" y="2317297"/>
                </a:cubicBezTo>
                <a:cubicBezTo>
                  <a:pt x="4248046" y="2302037"/>
                  <a:pt x="4263301" y="2302037"/>
                  <a:pt x="4285598" y="2302037"/>
                </a:cubicBezTo>
                <a:cubicBezTo>
                  <a:pt x="4323149" y="2317297"/>
                  <a:pt x="4360701" y="2302037"/>
                  <a:pt x="4391212" y="2293820"/>
                </a:cubicBezTo>
                <a:cubicBezTo>
                  <a:pt x="4413508" y="2286777"/>
                  <a:pt x="4428764" y="2264474"/>
                  <a:pt x="4428764" y="2233954"/>
                </a:cubicBezTo>
                <a:cubicBezTo>
                  <a:pt x="4384171" y="2240997"/>
                  <a:pt x="4338405" y="2249214"/>
                  <a:pt x="4293812" y="2256257"/>
                </a:cubicBezTo>
                <a:cubicBezTo>
                  <a:pt x="4195239" y="2278560"/>
                  <a:pt x="4104879" y="2317297"/>
                  <a:pt x="4014520" y="2346643"/>
                </a:cubicBezTo>
                <a:cubicBezTo>
                  <a:pt x="3954672" y="2368946"/>
                  <a:pt x="3893651" y="2399466"/>
                  <a:pt x="3833802" y="2421769"/>
                </a:cubicBezTo>
                <a:cubicBezTo>
                  <a:pt x="3811506" y="2437029"/>
                  <a:pt x="3796251" y="2445246"/>
                  <a:pt x="3773954" y="2452289"/>
                </a:cubicBezTo>
                <a:cubicBezTo>
                  <a:pt x="3750484" y="2459332"/>
                  <a:pt x="3721147" y="2467549"/>
                  <a:pt x="3705892" y="2489852"/>
                </a:cubicBezTo>
                <a:cubicBezTo>
                  <a:pt x="3697677" y="2498068"/>
                  <a:pt x="3690636" y="2512155"/>
                  <a:pt x="3675381" y="2505111"/>
                </a:cubicBezTo>
                <a:cubicBezTo>
                  <a:pt x="3668340" y="2505111"/>
                  <a:pt x="3660125" y="2505111"/>
                  <a:pt x="3660125" y="2505111"/>
                </a:cubicBezTo>
                <a:cubicBezTo>
                  <a:pt x="3615533" y="2549718"/>
                  <a:pt x="3547470" y="2564977"/>
                  <a:pt x="3494663" y="2595497"/>
                </a:cubicBezTo>
                <a:cubicBezTo>
                  <a:pt x="3441856" y="2633060"/>
                  <a:pt x="3404304" y="2678840"/>
                  <a:pt x="3351497" y="2716403"/>
                </a:cubicBezTo>
                <a:cubicBezTo>
                  <a:pt x="3254097" y="2783312"/>
                  <a:pt x="3170779" y="2866655"/>
                  <a:pt x="3088634" y="2949998"/>
                </a:cubicBezTo>
                <a:cubicBezTo>
                  <a:pt x="3027613" y="3009864"/>
                  <a:pt x="2983020" y="3069730"/>
                  <a:pt x="2937254" y="3137813"/>
                </a:cubicBezTo>
                <a:cubicBezTo>
                  <a:pt x="2892661" y="3197679"/>
                  <a:pt x="2846895" y="3258719"/>
                  <a:pt x="2809343" y="3326802"/>
                </a:cubicBezTo>
                <a:cubicBezTo>
                  <a:pt x="2749495" y="3371408"/>
                  <a:pt x="2734239" y="3439491"/>
                  <a:pt x="2711943" y="3499357"/>
                </a:cubicBezTo>
                <a:cubicBezTo>
                  <a:pt x="2674391" y="3613219"/>
                  <a:pt x="2650921" y="3725908"/>
                  <a:pt x="2635666" y="3838597"/>
                </a:cubicBezTo>
                <a:cubicBezTo>
                  <a:pt x="2628625" y="3898463"/>
                  <a:pt x="2643880" y="3944243"/>
                  <a:pt x="2674391" y="3997066"/>
                </a:cubicBezTo>
                <a:cubicBezTo>
                  <a:pt x="2749495" y="4132058"/>
                  <a:pt x="2862150" y="4222444"/>
                  <a:pt x="3013531" y="4260007"/>
                </a:cubicBezTo>
                <a:cubicBezTo>
                  <a:pt x="3163738" y="4297570"/>
                  <a:pt x="3313945" y="4321047"/>
                  <a:pt x="3464152" y="4336307"/>
                </a:cubicBezTo>
                <a:cubicBezTo>
                  <a:pt x="3721147" y="4358610"/>
                  <a:pt x="3976969" y="4373870"/>
                  <a:pt x="4232790" y="4365653"/>
                </a:cubicBezTo>
                <a:cubicBezTo>
                  <a:pt x="4421723" y="4358610"/>
                  <a:pt x="4602441" y="4350393"/>
                  <a:pt x="4790200" y="4343350"/>
                </a:cubicBezTo>
                <a:cubicBezTo>
                  <a:pt x="4911069" y="4336307"/>
                  <a:pt x="5031939" y="4336307"/>
                  <a:pt x="5151636" y="4350393"/>
                </a:cubicBezTo>
                <a:cubicBezTo>
                  <a:pt x="5303016" y="4358610"/>
                  <a:pt x="5446182" y="4380913"/>
                  <a:pt x="5589348" y="4403216"/>
                </a:cubicBezTo>
                <a:cubicBezTo>
                  <a:pt x="5814659" y="4448996"/>
                  <a:pt x="6032929" y="4478342"/>
                  <a:pt x="6251198" y="4539382"/>
                </a:cubicBezTo>
                <a:cubicBezTo>
                  <a:pt x="6341558" y="4569901"/>
                  <a:pt x="6431916" y="4614508"/>
                  <a:pt x="6523449" y="4660287"/>
                </a:cubicBezTo>
                <a:cubicBezTo>
                  <a:pt x="6711208" y="4757716"/>
                  <a:pt x="6884884" y="4863362"/>
                  <a:pt x="7042133" y="4999528"/>
                </a:cubicBezTo>
                <a:cubicBezTo>
                  <a:pt x="7238106" y="5165040"/>
                  <a:pt x="7396528" y="5352855"/>
                  <a:pt x="7509183" y="5579406"/>
                </a:cubicBezTo>
                <a:cubicBezTo>
                  <a:pt x="7570205" y="5683879"/>
                  <a:pt x="7630053" y="5789524"/>
                  <a:pt x="7675819" y="5903387"/>
                </a:cubicBezTo>
                <a:cubicBezTo>
                  <a:pt x="7727453" y="6046596"/>
                  <a:pt x="7788474" y="6181588"/>
                  <a:pt x="7810771" y="6333014"/>
                </a:cubicBezTo>
                <a:cubicBezTo>
                  <a:pt x="7841282" y="6543132"/>
                  <a:pt x="7848322" y="6754423"/>
                  <a:pt x="7826026" y="6965715"/>
                </a:cubicBezTo>
                <a:cubicBezTo>
                  <a:pt x="7810771" y="7100707"/>
                  <a:pt x="7788474" y="7228656"/>
                  <a:pt x="7750922" y="7356604"/>
                </a:cubicBezTo>
                <a:cubicBezTo>
                  <a:pt x="7727453" y="7402384"/>
                  <a:pt x="7713371" y="7455208"/>
                  <a:pt x="7682860" y="7492770"/>
                </a:cubicBezTo>
                <a:cubicBezTo>
                  <a:pt x="7623012" y="7583156"/>
                  <a:pt x="7577246" y="7688802"/>
                  <a:pt x="7524438" y="7779188"/>
                </a:cubicBezTo>
                <a:cubicBezTo>
                  <a:pt x="7471632" y="7869574"/>
                  <a:pt x="7411783" y="7952917"/>
                  <a:pt x="7351935" y="8035086"/>
                </a:cubicBezTo>
                <a:cubicBezTo>
                  <a:pt x="7313210" y="8080866"/>
                  <a:pt x="7283872" y="8125472"/>
                  <a:pt x="7253362" y="8171252"/>
                </a:cubicBezTo>
                <a:cubicBezTo>
                  <a:pt x="7193514" y="8238160"/>
                  <a:pt x="7132492" y="8314460"/>
                  <a:pt x="7072644" y="8381370"/>
                </a:cubicBezTo>
                <a:cubicBezTo>
                  <a:pt x="7028051" y="8427149"/>
                  <a:pt x="6982284" y="8471755"/>
                  <a:pt x="6929478" y="8517535"/>
                </a:cubicBezTo>
                <a:cubicBezTo>
                  <a:pt x="6854374" y="8585618"/>
                  <a:pt x="6771056" y="8652527"/>
                  <a:pt x="6688912" y="8720610"/>
                </a:cubicBezTo>
                <a:cubicBezTo>
                  <a:pt x="6575082" y="8810996"/>
                  <a:pt x="6447172" y="8894339"/>
                  <a:pt x="6319261" y="8969465"/>
                </a:cubicBezTo>
                <a:cubicBezTo>
                  <a:pt x="6206606" y="9037548"/>
                  <a:pt x="6085736" y="9097414"/>
                  <a:pt x="5966040" y="9157280"/>
                </a:cubicBezTo>
                <a:cubicBezTo>
                  <a:pt x="5860425" y="9203060"/>
                  <a:pt x="5754811" y="9240623"/>
                  <a:pt x="5649197" y="9278186"/>
                </a:cubicBezTo>
                <a:cubicBezTo>
                  <a:pt x="5565879" y="9315749"/>
                  <a:pt x="5483734" y="9346268"/>
                  <a:pt x="5400416" y="9376788"/>
                </a:cubicBezTo>
                <a:cubicBezTo>
                  <a:pt x="5340568" y="9399091"/>
                  <a:pt x="5279546" y="9414351"/>
                  <a:pt x="5219698" y="9436654"/>
                </a:cubicBezTo>
                <a:cubicBezTo>
                  <a:pt x="5129339" y="9467174"/>
                  <a:pt x="5038980" y="9496520"/>
                  <a:pt x="4941580" y="9511780"/>
                </a:cubicBezTo>
                <a:cubicBezTo>
                  <a:pt x="4851221" y="9527040"/>
                  <a:pt x="4760862" y="9542300"/>
                  <a:pt x="4662289" y="9564603"/>
                </a:cubicBezTo>
                <a:cubicBezTo>
                  <a:pt x="4594226" y="9579863"/>
                  <a:pt x="4527337" y="9579863"/>
                  <a:pt x="4459275" y="9595123"/>
                </a:cubicBezTo>
                <a:cubicBezTo>
                  <a:pt x="4353660" y="9617426"/>
                  <a:pt x="4232790" y="9624469"/>
                  <a:pt x="4127176" y="9639729"/>
                </a:cubicBezTo>
                <a:cubicBezTo>
                  <a:pt x="4045031" y="9647946"/>
                  <a:pt x="3961713" y="9670249"/>
                  <a:pt x="3879569" y="9670249"/>
                </a:cubicBezTo>
                <a:cubicBezTo>
                  <a:pt x="3811506" y="9670249"/>
                  <a:pt x="3743444" y="9662032"/>
                  <a:pt x="3683595" y="9677292"/>
                </a:cubicBezTo>
                <a:cubicBezTo>
                  <a:pt x="3660125" y="9685509"/>
                  <a:pt x="3637829" y="9685509"/>
                  <a:pt x="3615533" y="9677292"/>
                </a:cubicBezTo>
                <a:cubicBezTo>
                  <a:pt x="3494663" y="9677292"/>
                  <a:pt x="3366752" y="9692552"/>
                  <a:pt x="3245882" y="9692552"/>
                </a:cubicBezTo>
                <a:cubicBezTo>
                  <a:pt x="3216545" y="9692552"/>
                  <a:pt x="3186034" y="9685509"/>
                  <a:pt x="3155523" y="9685509"/>
                </a:cubicBezTo>
                <a:cubicBezTo>
                  <a:pt x="3126186" y="9677292"/>
                  <a:pt x="3103890" y="9677292"/>
                  <a:pt x="3073379" y="9692552"/>
                </a:cubicBezTo>
                <a:cubicBezTo>
                  <a:pt x="3042868" y="9700769"/>
                  <a:pt x="3042868" y="9700769"/>
                  <a:pt x="3013531" y="9662032"/>
                </a:cubicBezTo>
                <a:cubicBezTo>
                  <a:pt x="3005316" y="9654989"/>
                  <a:pt x="2990061" y="9647946"/>
                  <a:pt x="2990061" y="9632686"/>
                </a:cubicBezTo>
                <a:cubicBezTo>
                  <a:pt x="2990061" y="9624469"/>
                  <a:pt x="2974805" y="9617426"/>
                  <a:pt x="2967764" y="9624469"/>
                </a:cubicBezTo>
                <a:cubicBezTo>
                  <a:pt x="2952509" y="9624469"/>
                  <a:pt x="2937254" y="9632686"/>
                  <a:pt x="2914957" y="9632686"/>
                </a:cubicBezTo>
                <a:cubicBezTo>
                  <a:pt x="2914957" y="9654989"/>
                  <a:pt x="2952509" y="9654989"/>
                  <a:pt x="2930213" y="9677292"/>
                </a:cubicBezTo>
                <a:cubicBezTo>
                  <a:pt x="2921998" y="9685509"/>
                  <a:pt x="2930213" y="9700769"/>
                  <a:pt x="2907916" y="9700769"/>
                </a:cubicBezTo>
                <a:cubicBezTo>
                  <a:pt x="2899702" y="9692552"/>
                  <a:pt x="2877406" y="9700769"/>
                  <a:pt x="2877406" y="9677292"/>
                </a:cubicBezTo>
                <a:cubicBezTo>
                  <a:pt x="2877406" y="9662032"/>
                  <a:pt x="2862150" y="9662032"/>
                  <a:pt x="2846895" y="9662032"/>
                </a:cubicBezTo>
                <a:cubicBezTo>
                  <a:pt x="2839854" y="9670249"/>
                  <a:pt x="2831639" y="9670249"/>
                  <a:pt x="2817557" y="9670249"/>
                </a:cubicBezTo>
                <a:cubicBezTo>
                  <a:pt x="2771791" y="9685509"/>
                  <a:pt x="2771791" y="9685509"/>
                  <a:pt x="2734239" y="9639729"/>
                </a:cubicBezTo>
                <a:cubicBezTo>
                  <a:pt x="2764750" y="9632686"/>
                  <a:pt x="2787047" y="9647946"/>
                  <a:pt x="2809343" y="9647946"/>
                </a:cubicBezTo>
                <a:cubicBezTo>
                  <a:pt x="2824598" y="9647946"/>
                  <a:pt x="2839854" y="9647946"/>
                  <a:pt x="2846895" y="9647946"/>
                </a:cubicBezTo>
                <a:cubicBezTo>
                  <a:pt x="2855109" y="9647946"/>
                  <a:pt x="2855109" y="9647946"/>
                  <a:pt x="2862150" y="9639729"/>
                </a:cubicBezTo>
                <a:cubicBezTo>
                  <a:pt x="2862150" y="9632686"/>
                  <a:pt x="2862150" y="9632686"/>
                  <a:pt x="2855109" y="9624469"/>
                </a:cubicBezTo>
                <a:cubicBezTo>
                  <a:pt x="2839854" y="9617426"/>
                  <a:pt x="2817557" y="9602166"/>
                  <a:pt x="2794087" y="9609209"/>
                </a:cubicBezTo>
                <a:cubicBezTo>
                  <a:pt x="2749495" y="9624469"/>
                  <a:pt x="2711943" y="9609209"/>
                  <a:pt x="2666177" y="9609209"/>
                </a:cubicBezTo>
                <a:cubicBezTo>
                  <a:pt x="2635666" y="9617426"/>
                  <a:pt x="2621584" y="9586906"/>
                  <a:pt x="2591073" y="9579863"/>
                </a:cubicBezTo>
                <a:cubicBezTo>
                  <a:pt x="2591073" y="9579863"/>
                  <a:pt x="2582859" y="9564603"/>
                  <a:pt x="2575818" y="9571646"/>
                </a:cubicBezTo>
                <a:cubicBezTo>
                  <a:pt x="2545307" y="9579863"/>
                  <a:pt x="2523011" y="9571646"/>
                  <a:pt x="2492500" y="9557560"/>
                </a:cubicBezTo>
                <a:cubicBezTo>
                  <a:pt x="2485459" y="9557560"/>
                  <a:pt x="2478418" y="9557560"/>
                  <a:pt x="2470203" y="9564603"/>
                </a:cubicBezTo>
                <a:cubicBezTo>
                  <a:pt x="2463162" y="9579863"/>
                  <a:pt x="2454948" y="9571646"/>
                  <a:pt x="2440866" y="9564603"/>
                </a:cubicBezTo>
                <a:cubicBezTo>
                  <a:pt x="2440866" y="9595123"/>
                  <a:pt x="2470203" y="9586906"/>
                  <a:pt x="2470203" y="9609209"/>
                </a:cubicBezTo>
                <a:cubicBezTo>
                  <a:pt x="2463162" y="9624469"/>
                  <a:pt x="2454948" y="9617426"/>
                  <a:pt x="2447907" y="9617426"/>
                </a:cubicBezTo>
                <a:cubicBezTo>
                  <a:pt x="2432652" y="9609209"/>
                  <a:pt x="2432652" y="9617426"/>
                  <a:pt x="2432652" y="9624469"/>
                </a:cubicBezTo>
                <a:cubicBezTo>
                  <a:pt x="2432652" y="9632686"/>
                  <a:pt x="2447907" y="9639729"/>
                  <a:pt x="2432652" y="9647946"/>
                </a:cubicBezTo>
                <a:cubicBezTo>
                  <a:pt x="2425611" y="9647946"/>
                  <a:pt x="2417396" y="9639729"/>
                  <a:pt x="2417396" y="9632686"/>
                </a:cubicBezTo>
                <a:cubicBezTo>
                  <a:pt x="2417396" y="9617426"/>
                  <a:pt x="2410355" y="9602166"/>
                  <a:pt x="2395100" y="9595123"/>
                </a:cubicBezTo>
                <a:cubicBezTo>
                  <a:pt x="2388059" y="9595123"/>
                  <a:pt x="2379844" y="9586906"/>
                  <a:pt x="2379844" y="9571646"/>
                </a:cubicBezTo>
                <a:cubicBezTo>
                  <a:pt x="2388059" y="9542300"/>
                  <a:pt x="2364589" y="9542300"/>
                  <a:pt x="2342293" y="9534083"/>
                </a:cubicBezTo>
                <a:cubicBezTo>
                  <a:pt x="2289485" y="9504737"/>
                  <a:pt x="2229637" y="9504737"/>
                  <a:pt x="2183871" y="9458957"/>
                </a:cubicBezTo>
                <a:cubicBezTo>
                  <a:pt x="2183871" y="9451914"/>
                  <a:pt x="2176830" y="9451914"/>
                  <a:pt x="2169789" y="9458957"/>
                </a:cubicBezTo>
                <a:cubicBezTo>
                  <a:pt x="2161575" y="9467174"/>
                  <a:pt x="2154534" y="9467174"/>
                  <a:pt x="2161575" y="9481260"/>
                </a:cubicBezTo>
                <a:cubicBezTo>
                  <a:pt x="2169789" y="9489477"/>
                  <a:pt x="2169789" y="9496520"/>
                  <a:pt x="2169789" y="9504737"/>
                </a:cubicBezTo>
                <a:cubicBezTo>
                  <a:pt x="2154534" y="9527040"/>
                  <a:pt x="2124023" y="9504737"/>
                  <a:pt x="2093512" y="9511780"/>
                </a:cubicBezTo>
                <a:cubicBezTo>
                  <a:pt x="2131064" y="9527040"/>
                  <a:pt x="2154534" y="9534083"/>
                  <a:pt x="2176830" y="9549343"/>
                </a:cubicBezTo>
                <a:cubicBezTo>
                  <a:pt x="2169789" y="9564603"/>
                  <a:pt x="2154534" y="9557560"/>
                  <a:pt x="2146319" y="9571646"/>
                </a:cubicBezTo>
                <a:cubicBezTo>
                  <a:pt x="2221423" y="9579863"/>
                  <a:pt x="2304741" y="9595123"/>
                  <a:pt x="2372803" y="9617426"/>
                </a:cubicBezTo>
                <a:cubicBezTo>
                  <a:pt x="2304741" y="9624469"/>
                  <a:pt x="2236678" y="9609209"/>
                  <a:pt x="2169789" y="9624469"/>
                </a:cubicBezTo>
                <a:cubicBezTo>
                  <a:pt x="2214382" y="9639729"/>
                  <a:pt x="2260148" y="9647946"/>
                  <a:pt x="2304741" y="9670249"/>
                </a:cubicBezTo>
                <a:cubicBezTo>
                  <a:pt x="2274230" y="9685509"/>
                  <a:pt x="2251934" y="9662032"/>
                  <a:pt x="2229637" y="9662032"/>
                </a:cubicBezTo>
                <a:cubicBezTo>
                  <a:pt x="2221423" y="9685509"/>
                  <a:pt x="2244893" y="9685509"/>
                  <a:pt x="2260148" y="9692552"/>
                </a:cubicBezTo>
                <a:cubicBezTo>
                  <a:pt x="2274230" y="9700769"/>
                  <a:pt x="2289485" y="9700769"/>
                  <a:pt x="2297700" y="9723072"/>
                </a:cubicBezTo>
                <a:cubicBezTo>
                  <a:pt x="2267189" y="9730115"/>
                  <a:pt x="2244893" y="9723072"/>
                  <a:pt x="2221423" y="9707812"/>
                </a:cubicBezTo>
                <a:cubicBezTo>
                  <a:pt x="2214382" y="9707812"/>
                  <a:pt x="2214382" y="9700769"/>
                  <a:pt x="2207341" y="9692552"/>
                </a:cubicBezTo>
                <a:cubicBezTo>
                  <a:pt x="2192085" y="9685509"/>
                  <a:pt x="2169789" y="9692552"/>
                  <a:pt x="2154534" y="9692552"/>
                </a:cubicBezTo>
                <a:cubicBezTo>
                  <a:pt x="2131064" y="9685509"/>
                  <a:pt x="2131064" y="9654989"/>
                  <a:pt x="2108767" y="9654989"/>
                </a:cubicBezTo>
                <a:cubicBezTo>
                  <a:pt x="2093512" y="9662032"/>
                  <a:pt x="2079430" y="9654989"/>
                  <a:pt x="2079430" y="9639729"/>
                </a:cubicBezTo>
                <a:cubicBezTo>
                  <a:pt x="2064175" y="9617426"/>
                  <a:pt x="2048919" y="9617426"/>
                  <a:pt x="2026623" y="9617426"/>
                </a:cubicBezTo>
                <a:cubicBezTo>
                  <a:pt x="2003153" y="9617426"/>
                  <a:pt x="1980857" y="9617426"/>
                  <a:pt x="1958560" y="9602166"/>
                </a:cubicBezTo>
                <a:cubicBezTo>
                  <a:pt x="1936264" y="9586906"/>
                  <a:pt x="1905753" y="9602166"/>
                  <a:pt x="1890498" y="9609209"/>
                </a:cubicBezTo>
                <a:cubicBezTo>
                  <a:pt x="1859987" y="9624469"/>
                  <a:pt x="1845905" y="9617426"/>
                  <a:pt x="1822435" y="9609209"/>
                </a:cubicBezTo>
                <a:cubicBezTo>
                  <a:pt x="1808353" y="9602166"/>
                  <a:pt x="1808353" y="9602166"/>
                  <a:pt x="1793098" y="9609209"/>
                </a:cubicBezTo>
                <a:cubicBezTo>
                  <a:pt x="1777843" y="9639729"/>
                  <a:pt x="1732076" y="9632686"/>
                  <a:pt x="1717994" y="9602166"/>
                </a:cubicBezTo>
                <a:cubicBezTo>
                  <a:pt x="1702739" y="9579863"/>
                  <a:pt x="1672228" y="9564603"/>
                  <a:pt x="1656973" y="9586906"/>
                </a:cubicBezTo>
                <a:cubicBezTo>
                  <a:pt x="1641717" y="9602166"/>
                  <a:pt x="1634676" y="9602166"/>
                  <a:pt x="1626462" y="9586906"/>
                </a:cubicBezTo>
                <a:cubicBezTo>
                  <a:pt x="1612380" y="9571646"/>
                  <a:pt x="1597125" y="9571646"/>
                  <a:pt x="1581869" y="9571646"/>
                </a:cubicBezTo>
                <a:cubicBezTo>
                  <a:pt x="1522021" y="9571646"/>
                  <a:pt x="1453958" y="9542300"/>
                  <a:pt x="1392937" y="9542300"/>
                </a:cubicBezTo>
                <a:cubicBezTo>
                  <a:pt x="1363599" y="9542300"/>
                  <a:pt x="1340129" y="9534083"/>
                  <a:pt x="1317833" y="9504737"/>
                </a:cubicBezTo>
                <a:cubicBezTo>
                  <a:pt x="1355385" y="9504737"/>
                  <a:pt x="1385896" y="9527040"/>
                  <a:pt x="1423448" y="9504737"/>
                </a:cubicBezTo>
                <a:cubicBezTo>
                  <a:pt x="1408192" y="9481260"/>
                  <a:pt x="1392937" y="9474217"/>
                  <a:pt x="1370640" y="9467174"/>
                </a:cubicBezTo>
                <a:cubicBezTo>
                  <a:pt x="1295537" y="9451914"/>
                  <a:pt x="1220433" y="9436654"/>
                  <a:pt x="1145330" y="9414351"/>
                </a:cubicBezTo>
                <a:cubicBezTo>
                  <a:pt x="1099563" y="9399091"/>
                  <a:pt x="1046756" y="9390875"/>
                  <a:pt x="1002164" y="9376788"/>
                </a:cubicBezTo>
                <a:cubicBezTo>
                  <a:pt x="993949" y="9368572"/>
                  <a:pt x="986908" y="9368572"/>
                  <a:pt x="978694" y="9376788"/>
                </a:cubicBezTo>
                <a:cubicBezTo>
                  <a:pt x="956397" y="9383831"/>
                  <a:pt x="949356" y="9368572"/>
                  <a:pt x="934101" y="9361528"/>
                </a:cubicBezTo>
                <a:cubicBezTo>
                  <a:pt x="925886" y="9361528"/>
                  <a:pt x="918845" y="9353312"/>
                  <a:pt x="925886" y="9346268"/>
                </a:cubicBezTo>
                <a:cubicBezTo>
                  <a:pt x="934101" y="9339225"/>
                  <a:pt x="941142" y="9339225"/>
                  <a:pt x="941142" y="9339225"/>
                </a:cubicBezTo>
                <a:cubicBezTo>
                  <a:pt x="971653" y="9353312"/>
                  <a:pt x="1002164" y="9346268"/>
                  <a:pt x="1024460" y="9353312"/>
                </a:cubicBezTo>
                <a:cubicBezTo>
                  <a:pt x="1031501" y="9353312"/>
                  <a:pt x="1039715" y="9353312"/>
                  <a:pt x="1039715" y="9346268"/>
                </a:cubicBezTo>
                <a:cubicBezTo>
                  <a:pt x="1039715" y="9339225"/>
                  <a:pt x="1039715" y="9331009"/>
                  <a:pt x="1031501" y="9331009"/>
                </a:cubicBezTo>
                <a:cubicBezTo>
                  <a:pt x="993949" y="9331009"/>
                  <a:pt x="978694" y="9300489"/>
                  <a:pt x="949356" y="9278186"/>
                </a:cubicBezTo>
                <a:cubicBezTo>
                  <a:pt x="925886" y="9255883"/>
                  <a:pt x="888335" y="9262926"/>
                  <a:pt x="858997" y="9255883"/>
                </a:cubicBezTo>
                <a:cubicBezTo>
                  <a:pt x="828487" y="9248840"/>
                  <a:pt x="806190" y="9240623"/>
                  <a:pt x="783894" y="9225363"/>
                </a:cubicBezTo>
                <a:cubicBezTo>
                  <a:pt x="813231" y="9225363"/>
                  <a:pt x="821446" y="9172540"/>
                  <a:pt x="858997" y="9180757"/>
                </a:cubicBezTo>
                <a:cubicBezTo>
                  <a:pt x="866038" y="9180757"/>
                  <a:pt x="874253" y="9172540"/>
                  <a:pt x="874253" y="9157280"/>
                </a:cubicBezTo>
                <a:cubicBezTo>
                  <a:pt x="881294" y="9150237"/>
                  <a:pt x="866038" y="9143194"/>
                  <a:pt x="858997" y="9143194"/>
                </a:cubicBezTo>
                <a:cubicBezTo>
                  <a:pt x="843742" y="9134977"/>
                  <a:pt x="828487" y="9134977"/>
                  <a:pt x="806190" y="9127934"/>
                </a:cubicBezTo>
                <a:cubicBezTo>
                  <a:pt x="835527" y="9097414"/>
                  <a:pt x="874253" y="9105631"/>
                  <a:pt x="911804" y="9105631"/>
                </a:cubicBezTo>
                <a:cubicBezTo>
                  <a:pt x="881294" y="9082154"/>
                  <a:pt x="903590" y="9068068"/>
                  <a:pt x="911804" y="9044591"/>
                </a:cubicBezTo>
                <a:cubicBezTo>
                  <a:pt x="881294" y="9029331"/>
                  <a:pt x="858997" y="9015245"/>
                  <a:pt x="850783" y="8976508"/>
                </a:cubicBezTo>
                <a:cubicBezTo>
                  <a:pt x="850783" y="8954205"/>
                  <a:pt x="821446" y="8931902"/>
                  <a:pt x="790935" y="8931902"/>
                </a:cubicBezTo>
                <a:cubicBezTo>
                  <a:pt x="775679" y="8924859"/>
                  <a:pt x="760424" y="8916642"/>
                  <a:pt x="738127" y="8909599"/>
                </a:cubicBezTo>
                <a:cubicBezTo>
                  <a:pt x="731087" y="8894339"/>
                  <a:pt x="731087" y="8894339"/>
                  <a:pt x="738127" y="8886122"/>
                </a:cubicBezTo>
                <a:cubicBezTo>
                  <a:pt x="745169" y="8879079"/>
                  <a:pt x="753383" y="8872036"/>
                  <a:pt x="760424" y="8863819"/>
                </a:cubicBezTo>
                <a:cubicBezTo>
                  <a:pt x="790935" y="8833299"/>
                  <a:pt x="790935" y="8819213"/>
                  <a:pt x="760424" y="8788693"/>
                </a:cubicBezTo>
                <a:cubicBezTo>
                  <a:pt x="738127" y="8773433"/>
                  <a:pt x="715831" y="8751130"/>
                  <a:pt x="685320" y="8742913"/>
                </a:cubicBezTo>
                <a:cubicBezTo>
                  <a:pt x="647769" y="8735870"/>
                  <a:pt x="610217" y="8713567"/>
                  <a:pt x="564450" y="8705350"/>
                </a:cubicBezTo>
                <a:cubicBezTo>
                  <a:pt x="550369" y="8705350"/>
                  <a:pt x="535113" y="8676004"/>
                  <a:pt x="526899" y="8660744"/>
                </a:cubicBezTo>
                <a:cubicBezTo>
                  <a:pt x="519858" y="8645484"/>
                  <a:pt x="535113" y="8630224"/>
                  <a:pt x="550369" y="8638441"/>
                </a:cubicBezTo>
                <a:cubicBezTo>
                  <a:pt x="564450" y="8645484"/>
                  <a:pt x="579706" y="8645484"/>
                  <a:pt x="587920" y="8630224"/>
                </a:cubicBezTo>
                <a:cubicBezTo>
                  <a:pt x="572665" y="8614964"/>
                  <a:pt x="564450" y="8599704"/>
                  <a:pt x="550369" y="8585618"/>
                </a:cubicBezTo>
                <a:cubicBezTo>
                  <a:pt x="542154" y="8577401"/>
                  <a:pt x="542154" y="8570358"/>
                  <a:pt x="526899" y="8570358"/>
                </a:cubicBezTo>
                <a:cubicBezTo>
                  <a:pt x="497561" y="8570358"/>
                  <a:pt x="474092" y="8562141"/>
                  <a:pt x="460009" y="8532795"/>
                </a:cubicBezTo>
                <a:cubicBezTo>
                  <a:pt x="451795" y="8524578"/>
                  <a:pt x="444754" y="8532795"/>
                  <a:pt x="436540" y="8532795"/>
                </a:cubicBezTo>
                <a:cubicBezTo>
                  <a:pt x="407203" y="8546881"/>
                  <a:pt x="369651" y="8539838"/>
                  <a:pt x="339140" y="8524578"/>
                </a:cubicBezTo>
                <a:cubicBezTo>
                  <a:pt x="316843" y="8509318"/>
                  <a:pt x="308629" y="8487015"/>
                  <a:pt x="316843" y="8464712"/>
                </a:cubicBezTo>
                <a:cubicBezTo>
                  <a:pt x="316843" y="8427149"/>
                  <a:pt x="316843" y="8427149"/>
                  <a:pt x="278118" y="8418933"/>
                </a:cubicBezTo>
                <a:cubicBezTo>
                  <a:pt x="271077" y="8418933"/>
                  <a:pt x="264036" y="8418933"/>
                  <a:pt x="264036" y="8418933"/>
                </a:cubicBezTo>
                <a:cubicBezTo>
                  <a:pt x="248781" y="8434192"/>
                  <a:pt x="264036" y="8442409"/>
                  <a:pt x="264036" y="8456495"/>
                </a:cubicBezTo>
                <a:cubicBezTo>
                  <a:pt x="271077" y="8471755"/>
                  <a:pt x="264036" y="8479972"/>
                  <a:pt x="255822" y="8495232"/>
                </a:cubicBezTo>
                <a:cubicBezTo>
                  <a:pt x="248781" y="8502275"/>
                  <a:pt x="240566" y="8502275"/>
                  <a:pt x="233526" y="8495232"/>
                </a:cubicBezTo>
                <a:cubicBezTo>
                  <a:pt x="226485" y="8495232"/>
                  <a:pt x="218270" y="8487015"/>
                  <a:pt x="226485" y="8479972"/>
                </a:cubicBezTo>
                <a:cubicBezTo>
                  <a:pt x="233526" y="8449452"/>
                  <a:pt x="226485" y="8411889"/>
                  <a:pt x="264036" y="8389586"/>
                </a:cubicBezTo>
                <a:cubicBezTo>
                  <a:pt x="226485" y="8374326"/>
                  <a:pt x="203015" y="8366110"/>
                  <a:pt x="173677" y="8359066"/>
                </a:cubicBezTo>
                <a:cubicBezTo>
                  <a:pt x="165463" y="8352024"/>
                  <a:pt x="173677" y="8336764"/>
                  <a:pt x="180718" y="8328546"/>
                </a:cubicBezTo>
                <a:cubicBezTo>
                  <a:pt x="180718" y="8321504"/>
                  <a:pt x="180718" y="8314460"/>
                  <a:pt x="173677" y="8314460"/>
                </a:cubicBezTo>
                <a:cubicBezTo>
                  <a:pt x="143166" y="8290984"/>
                  <a:pt x="120870" y="8253420"/>
                  <a:pt x="75104" y="8261638"/>
                </a:cubicBezTo>
                <a:cubicBezTo>
                  <a:pt x="68063" y="8261638"/>
                  <a:pt x="52808" y="8253420"/>
                  <a:pt x="59849" y="8238160"/>
                </a:cubicBezTo>
                <a:cubicBezTo>
                  <a:pt x="59849" y="8224074"/>
                  <a:pt x="75104" y="8224074"/>
                  <a:pt x="82145" y="8231118"/>
                </a:cubicBezTo>
                <a:cubicBezTo>
                  <a:pt x="90359" y="8231118"/>
                  <a:pt x="90359" y="8231118"/>
                  <a:pt x="97400" y="8231118"/>
                </a:cubicBezTo>
                <a:cubicBezTo>
                  <a:pt x="112655" y="8253420"/>
                  <a:pt x="134952" y="8253420"/>
                  <a:pt x="158422" y="8231118"/>
                </a:cubicBezTo>
                <a:cubicBezTo>
                  <a:pt x="173677" y="8246378"/>
                  <a:pt x="150207" y="8268680"/>
                  <a:pt x="173677" y="8275724"/>
                </a:cubicBezTo>
                <a:cubicBezTo>
                  <a:pt x="187759" y="8261638"/>
                  <a:pt x="187759" y="8238160"/>
                  <a:pt x="195974" y="8215858"/>
                </a:cubicBezTo>
                <a:cubicBezTo>
                  <a:pt x="173677" y="8215858"/>
                  <a:pt x="150207" y="8215858"/>
                  <a:pt x="127911" y="8215858"/>
                </a:cubicBezTo>
                <a:cubicBezTo>
                  <a:pt x="120870" y="8215858"/>
                  <a:pt x="112655" y="8208814"/>
                  <a:pt x="112655" y="8200598"/>
                </a:cubicBezTo>
                <a:cubicBezTo>
                  <a:pt x="112655" y="8193554"/>
                  <a:pt x="120870" y="8185338"/>
                  <a:pt x="127911" y="8185338"/>
                </a:cubicBezTo>
                <a:cubicBezTo>
                  <a:pt x="143166" y="8193554"/>
                  <a:pt x="150207" y="8193554"/>
                  <a:pt x="165463" y="8185338"/>
                </a:cubicBezTo>
                <a:cubicBezTo>
                  <a:pt x="180718" y="8178294"/>
                  <a:pt x="187759" y="8171252"/>
                  <a:pt x="173677" y="8147775"/>
                </a:cubicBezTo>
                <a:cubicBezTo>
                  <a:pt x="173677" y="8140732"/>
                  <a:pt x="165463" y="8140732"/>
                  <a:pt x="165463" y="8133688"/>
                </a:cubicBezTo>
                <a:cubicBezTo>
                  <a:pt x="173677" y="8103168"/>
                  <a:pt x="150207" y="8103168"/>
                  <a:pt x="134952" y="8103168"/>
                </a:cubicBezTo>
                <a:cubicBezTo>
                  <a:pt x="112655" y="8110212"/>
                  <a:pt x="105615" y="8094952"/>
                  <a:pt x="90359" y="8087909"/>
                </a:cubicBezTo>
                <a:cubicBezTo>
                  <a:pt x="59849" y="8080866"/>
                  <a:pt x="59849" y="8057389"/>
                  <a:pt x="59849" y="8035086"/>
                </a:cubicBezTo>
                <a:cubicBezTo>
                  <a:pt x="52808" y="8004566"/>
                  <a:pt x="44593" y="7975220"/>
                  <a:pt x="0" y="7975220"/>
                </a:cubicBezTo>
                <a:cubicBezTo>
                  <a:pt x="0" y="7952917"/>
                  <a:pt x="15256" y="7937657"/>
                  <a:pt x="22297" y="7922397"/>
                </a:cubicBezTo>
                <a:cubicBezTo>
                  <a:pt x="52808" y="7884834"/>
                  <a:pt x="68063" y="7847271"/>
                  <a:pt x="82145" y="7809708"/>
                </a:cubicBezTo>
                <a:cubicBezTo>
                  <a:pt x="97400" y="7779188"/>
                  <a:pt x="97400" y="7772145"/>
                  <a:pt x="68063" y="7748668"/>
                </a:cubicBezTo>
                <a:cubicBezTo>
                  <a:pt x="52808" y="7741625"/>
                  <a:pt x="52808" y="7733408"/>
                  <a:pt x="59849" y="7726365"/>
                </a:cubicBezTo>
                <a:cubicBezTo>
                  <a:pt x="68063" y="7711105"/>
                  <a:pt x="75104" y="7688802"/>
                  <a:pt x="90359" y="7673542"/>
                </a:cubicBezTo>
                <a:cubicBezTo>
                  <a:pt x="112655" y="7635979"/>
                  <a:pt x="127911" y="7598416"/>
                  <a:pt x="143166" y="7552636"/>
                </a:cubicBezTo>
                <a:cubicBezTo>
                  <a:pt x="158422" y="7508030"/>
                  <a:pt x="173677" y="7462250"/>
                  <a:pt x="211229" y="7424688"/>
                </a:cubicBezTo>
                <a:cubicBezTo>
                  <a:pt x="226485" y="7417644"/>
                  <a:pt x="233526" y="7387124"/>
                  <a:pt x="240566" y="7364822"/>
                </a:cubicBezTo>
                <a:cubicBezTo>
                  <a:pt x="248781" y="7342518"/>
                  <a:pt x="255822" y="7319042"/>
                  <a:pt x="278118" y="7303782"/>
                </a:cubicBezTo>
                <a:cubicBezTo>
                  <a:pt x="293373" y="7296738"/>
                  <a:pt x="293373" y="7281478"/>
                  <a:pt x="301588" y="7274436"/>
                </a:cubicBezTo>
                <a:cubicBezTo>
                  <a:pt x="323884" y="7243916"/>
                  <a:pt x="339140" y="7236872"/>
                  <a:pt x="369651" y="7266218"/>
                </a:cubicBezTo>
                <a:cubicBezTo>
                  <a:pt x="369651" y="7266218"/>
                  <a:pt x="376692" y="7274436"/>
                  <a:pt x="383732" y="7281478"/>
                </a:cubicBezTo>
                <a:cubicBezTo>
                  <a:pt x="398988" y="7289696"/>
                  <a:pt x="414243" y="7289696"/>
                  <a:pt x="421284" y="7266218"/>
                </a:cubicBezTo>
                <a:cubicBezTo>
                  <a:pt x="436540" y="7236872"/>
                  <a:pt x="444754" y="7206352"/>
                  <a:pt x="460009" y="7175832"/>
                </a:cubicBezTo>
                <a:cubicBezTo>
                  <a:pt x="467050" y="7160573"/>
                  <a:pt x="467050" y="7146486"/>
                  <a:pt x="489347" y="7138270"/>
                </a:cubicBezTo>
                <a:cubicBezTo>
                  <a:pt x="504602" y="7138270"/>
                  <a:pt x="504602" y="7153530"/>
                  <a:pt x="519858" y="7168790"/>
                </a:cubicBezTo>
                <a:cubicBezTo>
                  <a:pt x="550369" y="7206352"/>
                  <a:pt x="579706" y="7221612"/>
                  <a:pt x="625472" y="7199310"/>
                </a:cubicBezTo>
                <a:cubicBezTo>
                  <a:pt x="654810" y="7191092"/>
                  <a:pt x="670065" y="7191092"/>
                  <a:pt x="685320" y="7213396"/>
                </a:cubicBezTo>
                <a:cubicBezTo>
                  <a:pt x="693535" y="7228656"/>
                  <a:pt x="707617" y="7236872"/>
                  <a:pt x="722872" y="7221612"/>
                </a:cubicBezTo>
                <a:cubicBezTo>
                  <a:pt x="797976" y="7184050"/>
                  <a:pt x="797976" y="7184050"/>
                  <a:pt x="797976" y="7184050"/>
                </a:cubicBezTo>
                <a:cubicBezTo>
                  <a:pt x="821446" y="7175832"/>
                  <a:pt x="843742" y="7153530"/>
                  <a:pt x="874253" y="7146486"/>
                </a:cubicBezTo>
                <a:cubicBezTo>
                  <a:pt x="888335" y="7146486"/>
                  <a:pt x="903590" y="7138270"/>
                  <a:pt x="918845" y="7131226"/>
                </a:cubicBezTo>
                <a:cubicBezTo>
                  <a:pt x="941142" y="7115967"/>
                  <a:pt x="964612" y="7115967"/>
                  <a:pt x="986908" y="7115967"/>
                </a:cubicBezTo>
                <a:cubicBezTo>
                  <a:pt x="1016245" y="7123010"/>
                  <a:pt x="1039715" y="7123010"/>
                  <a:pt x="1039715" y="7160573"/>
                </a:cubicBezTo>
                <a:cubicBezTo>
                  <a:pt x="1039715" y="7184050"/>
                  <a:pt x="1062012" y="7191092"/>
                  <a:pt x="1084308" y="7191092"/>
                </a:cubicBezTo>
                <a:cubicBezTo>
                  <a:pt x="1114819" y="7184050"/>
                  <a:pt x="1145330" y="7191092"/>
                  <a:pt x="1174667" y="7206352"/>
                </a:cubicBezTo>
                <a:cubicBezTo>
                  <a:pt x="1174667" y="7206352"/>
                  <a:pt x="1182881" y="7206352"/>
                  <a:pt x="1189922" y="7206352"/>
                </a:cubicBezTo>
                <a:cubicBezTo>
                  <a:pt x="1249771" y="7206352"/>
                  <a:pt x="1302578" y="7236872"/>
                  <a:pt x="1355385" y="7243916"/>
                </a:cubicBezTo>
                <a:cubicBezTo>
                  <a:pt x="1438703" y="7259176"/>
                  <a:pt x="1522021" y="7281478"/>
                  <a:pt x="1612380" y="7289696"/>
                </a:cubicBezTo>
                <a:cubicBezTo>
                  <a:pt x="1626462" y="7289696"/>
                  <a:pt x="1634676" y="7289696"/>
                  <a:pt x="1649932" y="7296738"/>
                </a:cubicBezTo>
                <a:cubicBezTo>
                  <a:pt x="1665187" y="7296738"/>
                  <a:pt x="1679269" y="7303782"/>
                  <a:pt x="1702739" y="7296738"/>
                </a:cubicBezTo>
                <a:cubicBezTo>
                  <a:pt x="1845905" y="7259176"/>
                  <a:pt x="1898712" y="7274436"/>
                  <a:pt x="2048919" y="7281478"/>
                </a:cubicBezTo>
                <a:cubicBezTo>
                  <a:pt x="2183871" y="7296738"/>
                  <a:pt x="2319996" y="7296738"/>
                  <a:pt x="2454948" y="7296738"/>
                </a:cubicBezTo>
                <a:cubicBezTo>
                  <a:pt x="2635666" y="7303782"/>
                  <a:pt x="2817557" y="7296738"/>
                  <a:pt x="3005316" y="7289696"/>
                </a:cubicBezTo>
                <a:cubicBezTo>
                  <a:pt x="3148482" y="7281478"/>
                  <a:pt x="3284608" y="7266218"/>
                  <a:pt x="3426600" y="7243916"/>
                </a:cubicBezTo>
                <a:cubicBezTo>
                  <a:pt x="3516959" y="7236872"/>
                  <a:pt x="3607318" y="7228656"/>
                  <a:pt x="3697677" y="7221612"/>
                </a:cubicBezTo>
                <a:cubicBezTo>
                  <a:pt x="3750484" y="7213396"/>
                  <a:pt x="3811506" y="7206352"/>
                  <a:pt x="3871354" y="7191092"/>
                </a:cubicBezTo>
                <a:cubicBezTo>
                  <a:pt x="3901865" y="7175832"/>
                  <a:pt x="3946458" y="7184050"/>
                  <a:pt x="3984010" y="7175832"/>
                </a:cubicBezTo>
                <a:cubicBezTo>
                  <a:pt x="4104879" y="7160573"/>
                  <a:pt x="4218708" y="7123010"/>
                  <a:pt x="4338405" y="7093664"/>
                </a:cubicBezTo>
                <a:cubicBezTo>
                  <a:pt x="4353660" y="7093664"/>
                  <a:pt x="4360701" y="7085447"/>
                  <a:pt x="4368916" y="7078404"/>
                </a:cubicBezTo>
                <a:cubicBezTo>
                  <a:pt x="4384171" y="7056101"/>
                  <a:pt x="4406467" y="7056101"/>
                  <a:pt x="4428764" y="7047884"/>
                </a:cubicBezTo>
                <a:cubicBezTo>
                  <a:pt x="4436978" y="7047884"/>
                  <a:pt x="4444019" y="7047884"/>
                  <a:pt x="4451060" y="7040841"/>
                </a:cubicBezTo>
                <a:cubicBezTo>
                  <a:pt x="4474530" y="7032624"/>
                  <a:pt x="4474530" y="7025581"/>
                  <a:pt x="4451060" y="7003278"/>
                </a:cubicBezTo>
                <a:cubicBezTo>
                  <a:pt x="4481571" y="7003278"/>
                  <a:pt x="4512082" y="7003278"/>
                  <a:pt x="4541419" y="6979801"/>
                </a:cubicBezTo>
                <a:cubicBezTo>
                  <a:pt x="4564889" y="6965715"/>
                  <a:pt x="4594226" y="6957498"/>
                  <a:pt x="4624737" y="6950455"/>
                </a:cubicBezTo>
                <a:cubicBezTo>
                  <a:pt x="4798414" y="6889415"/>
                  <a:pt x="4963877" y="6829549"/>
                  <a:pt x="5129339" y="6754423"/>
                </a:cubicBezTo>
                <a:cubicBezTo>
                  <a:pt x="5144595" y="6747380"/>
                  <a:pt x="5189187" y="6754423"/>
                  <a:pt x="5166891" y="6708643"/>
                </a:cubicBezTo>
                <a:cubicBezTo>
                  <a:pt x="5166891" y="6701600"/>
                  <a:pt x="5182146" y="6701600"/>
                  <a:pt x="5189187" y="6701600"/>
                </a:cubicBezTo>
                <a:cubicBezTo>
                  <a:pt x="5212657" y="6679297"/>
                  <a:pt x="5250209" y="6679297"/>
                  <a:pt x="5279546" y="6656994"/>
                </a:cubicBezTo>
                <a:cubicBezTo>
                  <a:pt x="5475520" y="6566608"/>
                  <a:pt x="5664452" y="6468006"/>
                  <a:pt x="5852211" y="6355317"/>
                </a:cubicBezTo>
                <a:cubicBezTo>
                  <a:pt x="5973081" y="6280191"/>
                  <a:pt x="6085736" y="6189805"/>
                  <a:pt x="6184310" y="6084159"/>
                </a:cubicBezTo>
                <a:cubicBezTo>
                  <a:pt x="6259413" y="6016076"/>
                  <a:pt x="6319261" y="5932733"/>
                  <a:pt x="6380282" y="5850564"/>
                </a:cubicBezTo>
                <a:cubicBezTo>
                  <a:pt x="6402579" y="5813001"/>
                  <a:pt x="6431916" y="5774264"/>
                  <a:pt x="6462427" y="5729658"/>
                </a:cubicBezTo>
                <a:cubicBezTo>
                  <a:pt x="6499979" y="5669792"/>
                  <a:pt x="6523449" y="5593493"/>
                  <a:pt x="6530490" y="5518367"/>
                </a:cubicBezTo>
                <a:cubicBezTo>
                  <a:pt x="6530490" y="5496064"/>
                  <a:pt x="6530490" y="5480804"/>
                  <a:pt x="6508194" y="5458501"/>
                </a:cubicBezTo>
                <a:cubicBezTo>
                  <a:pt x="6455386" y="5420938"/>
                  <a:pt x="6409620" y="5368115"/>
                  <a:pt x="6356813" y="5330552"/>
                </a:cubicBezTo>
                <a:cubicBezTo>
                  <a:pt x="6304006" y="5284772"/>
                  <a:pt x="6237116" y="5255426"/>
                  <a:pt x="6169054" y="5224906"/>
                </a:cubicBezTo>
                <a:cubicBezTo>
                  <a:pt x="6108032" y="5202603"/>
                  <a:pt x="6056398" y="5180300"/>
                  <a:pt x="5995377" y="5149780"/>
                </a:cubicBezTo>
                <a:lnTo>
                  <a:pt x="5988336" y="5141563"/>
                </a:lnTo>
                <a:cubicBezTo>
                  <a:pt x="5882722" y="5127477"/>
                  <a:pt x="5799404" y="5059394"/>
                  <a:pt x="5694963" y="5028874"/>
                </a:cubicBezTo>
                <a:cubicBezTo>
                  <a:pt x="5686748" y="5028874"/>
                  <a:pt x="5671493" y="5021831"/>
                  <a:pt x="5664452" y="5013614"/>
                </a:cubicBezTo>
                <a:cubicBezTo>
                  <a:pt x="5596389" y="4969008"/>
                  <a:pt x="5514245" y="4931445"/>
                  <a:pt x="5437968" y="4900925"/>
                </a:cubicBezTo>
                <a:cubicBezTo>
                  <a:pt x="5400416" y="4885665"/>
                  <a:pt x="5362864" y="4863362"/>
                  <a:pt x="5332353" y="4848102"/>
                </a:cubicBezTo>
                <a:cubicBezTo>
                  <a:pt x="5189187" y="4780019"/>
                  <a:pt x="5046021" y="4764759"/>
                  <a:pt x="4902855" y="4757716"/>
                </a:cubicBezTo>
                <a:cubicBezTo>
                  <a:pt x="4851221" y="4750673"/>
                  <a:pt x="4805455" y="4750673"/>
                  <a:pt x="4760862" y="4764759"/>
                </a:cubicBezTo>
                <a:cubicBezTo>
                  <a:pt x="4745607" y="4764759"/>
                  <a:pt x="4730351" y="4764759"/>
                  <a:pt x="4722137" y="4764759"/>
                </a:cubicBezTo>
                <a:cubicBezTo>
                  <a:pt x="4609482" y="4764759"/>
                  <a:pt x="4512082" y="4772976"/>
                  <a:pt x="4406467" y="4788236"/>
                </a:cubicBezTo>
                <a:cubicBezTo>
                  <a:pt x="4368916" y="4795279"/>
                  <a:pt x="4338405" y="4788236"/>
                  <a:pt x="4309067" y="4788236"/>
                </a:cubicBezTo>
                <a:cubicBezTo>
                  <a:pt x="4263301" y="4788236"/>
                  <a:pt x="4218708" y="4795279"/>
                  <a:pt x="4165901" y="4795279"/>
                </a:cubicBezTo>
                <a:cubicBezTo>
                  <a:pt x="4127176" y="4803496"/>
                  <a:pt x="4082583" y="4803496"/>
                  <a:pt x="4045031" y="4803496"/>
                </a:cubicBezTo>
                <a:cubicBezTo>
                  <a:pt x="3954672" y="4795279"/>
                  <a:pt x="3864313" y="4803496"/>
                  <a:pt x="3780995" y="4795279"/>
                </a:cubicBezTo>
                <a:cubicBezTo>
                  <a:pt x="3697677" y="4788236"/>
                  <a:pt x="3622574" y="4795279"/>
                  <a:pt x="3547470" y="4780019"/>
                </a:cubicBezTo>
                <a:cubicBezTo>
                  <a:pt x="3532215" y="4780019"/>
                  <a:pt x="3516959" y="4780019"/>
                  <a:pt x="3502877" y="4788236"/>
                </a:cubicBezTo>
                <a:cubicBezTo>
                  <a:pt x="3479408" y="4795279"/>
                  <a:pt x="3464152" y="4795279"/>
                  <a:pt x="3450070" y="4788236"/>
                </a:cubicBezTo>
                <a:cubicBezTo>
                  <a:pt x="3426600" y="4788236"/>
                  <a:pt x="3397263" y="4780019"/>
                  <a:pt x="3382008" y="4810539"/>
                </a:cubicBezTo>
                <a:cubicBezTo>
                  <a:pt x="3374967" y="4817582"/>
                  <a:pt x="3359711" y="4810539"/>
                  <a:pt x="3351497" y="4810539"/>
                </a:cubicBezTo>
                <a:cubicBezTo>
                  <a:pt x="3261138" y="4795279"/>
                  <a:pt x="3163738" y="4795279"/>
                  <a:pt x="3073379" y="4780019"/>
                </a:cubicBezTo>
                <a:cubicBezTo>
                  <a:pt x="3035827" y="4772976"/>
                  <a:pt x="2990061" y="4772976"/>
                  <a:pt x="2945468" y="4764759"/>
                </a:cubicBezTo>
                <a:cubicBezTo>
                  <a:pt x="2884446" y="4757716"/>
                  <a:pt x="2817557" y="4742456"/>
                  <a:pt x="2756536" y="4735413"/>
                </a:cubicBezTo>
                <a:cubicBezTo>
                  <a:pt x="2703729" y="4735413"/>
                  <a:pt x="2659136" y="4727196"/>
                  <a:pt x="2606329" y="4727196"/>
                </a:cubicBezTo>
                <a:cubicBezTo>
                  <a:pt x="2568777" y="4727196"/>
                  <a:pt x="2538266" y="4720153"/>
                  <a:pt x="2500714" y="4720153"/>
                </a:cubicBezTo>
                <a:cubicBezTo>
                  <a:pt x="2463162" y="4727196"/>
                  <a:pt x="2425611" y="4720153"/>
                  <a:pt x="2388059" y="4713110"/>
                </a:cubicBezTo>
                <a:cubicBezTo>
                  <a:pt x="2319996" y="4689633"/>
                  <a:pt x="2244893" y="4660287"/>
                  <a:pt x="2169789" y="4636811"/>
                </a:cubicBezTo>
                <a:cubicBezTo>
                  <a:pt x="2086471" y="4607464"/>
                  <a:pt x="2003153" y="4569901"/>
                  <a:pt x="1921009" y="4524122"/>
                </a:cubicBezTo>
                <a:cubicBezTo>
                  <a:pt x="1830650" y="4478342"/>
                  <a:pt x="1747332" y="4426693"/>
                  <a:pt x="1672228" y="4358610"/>
                </a:cubicBezTo>
                <a:cubicBezTo>
                  <a:pt x="1649932" y="4336307"/>
                  <a:pt x="1634676" y="4321047"/>
                  <a:pt x="1612380" y="4305787"/>
                </a:cubicBezTo>
                <a:cubicBezTo>
                  <a:pt x="1588910" y="4290527"/>
                  <a:pt x="1573655" y="4275267"/>
                  <a:pt x="1551358" y="4252964"/>
                </a:cubicBezTo>
                <a:cubicBezTo>
                  <a:pt x="1529062" y="4222444"/>
                  <a:pt x="1506766" y="4184881"/>
                  <a:pt x="1469214" y="4155535"/>
                </a:cubicBezTo>
                <a:cubicBezTo>
                  <a:pt x="1438703" y="4132058"/>
                  <a:pt x="1423448" y="4094495"/>
                  <a:pt x="1423448" y="4056932"/>
                </a:cubicBezTo>
                <a:cubicBezTo>
                  <a:pt x="1423448" y="4034629"/>
                  <a:pt x="1408192" y="4012326"/>
                  <a:pt x="1401151" y="3997066"/>
                </a:cubicBezTo>
                <a:cubicBezTo>
                  <a:pt x="1385896" y="3988849"/>
                  <a:pt x="1385896" y="3974763"/>
                  <a:pt x="1378855" y="3966546"/>
                </a:cubicBezTo>
                <a:cubicBezTo>
                  <a:pt x="1333088" y="3838597"/>
                  <a:pt x="1310792" y="3703605"/>
                  <a:pt x="1295537" y="3567439"/>
                </a:cubicBezTo>
                <a:cubicBezTo>
                  <a:pt x="1273240" y="3386668"/>
                  <a:pt x="1287322" y="3197679"/>
                  <a:pt x="1295537" y="3016907"/>
                </a:cubicBezTo>
                <a:cubicBezTo>
                  <a:pt x="1295537" y="2972301"/>
                  <a:pt x="1310792" y="2934738"/>
                  <a:pt x="1326048" y="2888958"/>
                </a:cubicBezTo>
                <a:cubicBezTo>
                  <a:pt x="1340129" y="2844352"/>
                  <a:pt x="1355385" y="2791529"/>
                  <a:pt x="1363599" y="2745749"/>
                </a:cubicBezTo>
                <a:cubicBezTo>
                  <a:pt x="1370640" y="2663580"/>
                  <a:pt x="1401151" y="2588454"/>
                  <a:pt x="1430488" y="2512155"/>
                </a:cubicBezTo>
                <a:cubicBezTo>
                  <a:pt x="1460999" y="2407683"/>
                  <a:pt x="1491510" y="2309080"/>
                  <a:pt x="1544317" y="2211651"/>
                </a:cubicBezTo>
                <a:cubicBezTo>
                  <a:pt x="1559573" y="2174088"/>
                  <a:pt x="1573655" y="2128308"/>
                  <a:pt x="1612380" y="2097788"/>
                </a:cubicBezTo>
                <a:cubicBezTo>
                  <a:pt x="1612380" y="2097788"/>
                  <a:pt x="1619421" y="2097788"/>
                  <a:pt x="1619421" y="2090745"/>
                </a:cubicBezTo>
                <a:cubicBezTo>
                  <a:pt x="1619421" y="2037922"/>
                  <a:pt x="1672228" y="2015619"/>
                  <a:pt x="1694525" y="1978056"/>
                </a:cubicBezTo>
                <a:cubicBezTo>
                  <a:pt x="1717994" y="1932276"/>
                  <a:pt x="1755546" y="1894713"/>
                  <a:pt x="1769628" y="1848933"/>
                </a:cubicBezTo>
                <a:cubicBezTo>
                  <a:pt x="1784883" y="1826630"/>
                  <a:pt x="1808353" y="1819587"/>
                  <a:pt x="1808353" y="1789067"/>
                </a:cubicBezTo>
                <a:cubicBezTo>
                  <a:pt x="1830650" y="1789067"/>
                  <a:pt x="1815394" y="1811370"/>
                  <a:pt x="1830650" y="1811370"/>
                </a:cubicBezTo>
                <a:cubicBezTo>
                  <a:pt x="1859987" y="1782024"/>
                  <a:pt x="1890498" y="1744461"/>
                  <a:pt x="1936264" y="1729201"/>
                </a:cubicBezTo>
                <a:lnTo>
                  <a:pt x="1943305" y="1720984"/>
                </a:lnTo>
                <a:cubicBezTo>
                  <a:pt x="1965601" y="1676378"/>
                  <a:pt x="2011368" y="1645859"/>
                  <a:pt x="2048919" y="1615339"/>
                </a:cubicBezTo>
                <a:cubicBezTo>
                  <a:pt x="2154534" y="1502650"/>
                  <a:pt x="2260148" y="1382918"/>
                  <a:pt x="2388059" y="1292532"/>
                </a:cubicBezTo>
                <a:cubicBezTo>
                  <a:pt x="2463162" y="1239709"/>
                  <a:pt x="2538266" y="1171626"/>
                  <a:pt x="2613370" y="1118803"/>
                </a:cubicBezTo>
                <a:cubicBezTo>
                  <a:pt x="2688473" y="1058937"/>
                  <a:pt x="2771791" y="1013157"/>
                  <a:pt x="2846895" y="960334"/>
                </a:cubicBezTo>
                <a:cubicBezTo>
                  <a:pt x="2892661" y="938031"/>
                  <a:pt x="2937254" y="907511"/>
                  <a:pt x="2983020" y="878165"/>
                </a:cubicBezTo>
                <a:cubicBezTo>
                  <a:pt x="3027613" y="854688"/>
                  <a:pt x="3073379" y="825342"/>
                  <a:pt x="3126186" y="810082"/>
                </a:cubicBezTo>
                <a:cubicBezTo>
                  <a:pt x="3141441" y="810082"/>
                  <a:pt x="3148482" y="801865"/>
                  <a:pt x="3155523" y="794822"/>
                </a:cubicBezTo>
                <a:cubicBezTo>
                  <a:pt x="3186034" y="772519"/>
                  <a:pt x="3208331" y="742000"/>
                  <a:pt x="3245882" y="749042"/>
                </a:cubicBezTo>
                <a:cubicBezTo>
                  <a:pt x="3284608" y="704436"/>
                  <a:pt x="3351497" y="719696"/>
                  <a:pt x="3382008" y="658656"/>
                </a:cubicBezTo>
                <a:cubicBezTo>
                  <a:pt x="3426600" y="644570"/>
                  <a:pt x="3464152" y="614050"/>
                  <a:pt x="3509918" y="605834"/>
                </a:cubicBezTo>
                <a:cubicBezTo>
                  <a:pt x="3532215" y="605834"/>
                  <a:pt x="3555685" y="598790"/>
                  <a:pt x="3585022" y="583531"/>
                </a:cubicBezTo>
                <a:cubicBezTo>
                  <a:pt x="3653085" y="553011"/>
                  <a:pt x="3721147" y="523665"/>
                  <a:pt x="3796251" y="501362"/>
                </a:cubicBezTo>
                <a:cubicBezTo>
                  <a:pt x="3856099" y="477885"/>
                  <a:pt x="3924161" y="455582"/>
                  <a:pt x="3992224" y="433279"/>
                </a:cubicBezTo>
                <a:cubicBezTo>
                  <a:pt x="4060287" y="409802"/>
                  <a:pt x="4127176" y="395716"/>
                  <a:pt x="4195239" y="365196"/>
                </a:cubicBezTo>
                <a:cubicBezTo>
                  <a:pt x="4232790" y="349936"/>
                  <a:pt x="4278557" y="342893"/>
                  <a:pt x="4323149" y="319416"/>
                </a:cubicBezTo>
                <a:cubicBezTo>
                  <a:pt x="4346619" y="312373"/>
                  <a:pt x="4368916" y="312373"/>
                  <a:pt x="4399426" y="305330"/>
                </a:cubicBezTo>
                <a:cubicBezTo>
                  <a:pt x="4444019" y="290070"/>
                  <a:pt x="4496826" y="281853"/>
                  <a:pt x="4541419" y="259550"/>
                </a:cubicBezTo>
                <a:cubicBezTo>
                  <a:pt x="4580144" y="252507"/>
                  <a:pt x="4609482" y="244290"/>
                  <a:pt x="4647033" y="237247"/>
                </a:cubicBezTo>
                <a:cubicBezTo>
                  <a:pt x="4865303" y="184424"/>
                  <a:pt x="5083573" y="131601"/>
                  <a:pt x="5310057" y="86995"/>
                </a:cubicBezTo>
                <a:cubicBezTo>
                  <a:pt x="5422712" y="56475"/>
                  <a:pt x="5543582" y="34172"/>
                  <a:pt x="5656238" y="25955"/>
                </a:cubicBezTo>
                <a:cubicBezTo>
                  <a:pt x="5754811" y="10695"/>
                  <a:pt x="5845170" y="10695"/>
                  <a:pt x="5942570" y="3652"/>
                </a:cubicBezTo>
                <a:cubicBezTo>
                  <a:pt x="5984229" y="-456"/>
                  <a:pt x="6025594" y="-456"/>
                  <a:pt x="6066960" y="571"/>
                </a:cubicBezTo>
                <a:close/>
              </a:path>
            </a:pathLst>
          </a:custGeom>
          <a:effectLst/>
        </p:spPr>
        <p:txBody>
          <a:bodyPr wrap="square">
            <a:noAutofit/>
          </a:bodyPr>
          <a:lstStyle>
            <a:lvl1pPr marL="0" indent="0">
              <a:buNone/>
              <a:defRPr sz="3151" b="0" i="0">
                <a:ln>
                  <a:noFill/>
                </a:ln>
                <a:solidFill>
                  <a:schemeClr val="bg1">
                    <a:lumMod val="85000"/>
                  </a:schemeClr>
                </a:solidFill>
                <a:latin typeface="Poppins Light" charset="0"/>
                <a:ea typeface="Poppins Light" charset="0"/>
                <a:cs typeface="Poppins Light" charset="0"/>
              </a:defRPr>
            </a:lvl1pPr>
          </a:lstStyle>
          <a:p>
            <a:endParaRPr lang="en-US" dirty="0"/>
          </a:p>
        </p:txBody>
      </p:sp>
    </p:spTree>
    <p:extLst>
      <p:ext uri="{BB962C8B-B14F-4D97-AF65-F5344CB8AC3E}">
        <p14:creationId xmlns:p14="http://schemas.microsoft.com/office/powerpoint/2010/main" xmlns="" val="1843411428"/>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730253"/>
            <a:ext cx="15773400" cy="265112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3651250"/>
            <a:ext cx="15773400" cy="870267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57300" y="12712703"/>
            <a:ext cx="41148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dirty="0"/>
              <a:pPr/>
              <a:t>8/4/2017</a:t>
            </a:fld>
            <a:endParaRPr lang="en-US" dirty="0"/>
          </a:p>
        </p:txBody>
      </p:sp>
      <p:sp>
        <p:nvSpPr>
          <p:cNvPr id="5" name="Footer Placeholder 4"/>
          <p:cNvSpPr>
            <a:spLocks noGrp="1"/>
          </p:cNvSpPr>
          <p:nvPr>
            <p:ph type="ftr" sz="quarter" idx="3"/>
          </p:nvPr>
        </p:nvSpPr>
        <p:spPr>
          <a:xfrm>
            <a:off x="6057900" y="12712703"/>
            <a:ext cx="61722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12712703"/>
            <a:ext cx="41148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dirty="0"/>
              <a:pPr/>
              <a:t>‹#›</a:t>
            </a:fld>
            <a:endParaRPr lang="en-US" dirty="0"/>
          </a:p>
        </p:txBody>
      </p:sp>
      <p:sp>
        <p:nvSpPr>
          <p:cNvPr id="7" name="TextBox 6"/>
          <p:cNvSpPr txBox="1"/>
          <p:nvPr userDrawn="1"/>
        </p:nvSpPr>
        <p:spPr>
          <a:xfrm>
            <a:off x="16427038" y="12623791"/>
            <a:ext cx="653721" cy="369340"/>
          </a:xfrm>
          <a:prstGeom prst="rect">
            <a:avLst/>
          </a:prstGeom>
          <a:noFill/>
        </p:spPr>
        <p:txBody>
          <a:bodyPr wrap="none" lIns="137168" tIns="68584" rIns="137168" bIns="68584" rtlCol="0">
            <a:spAutoFit/>
          </a:bodyPr>
          <a:lstStyle/>
          <a:p>
            <a:pPr algn="ctr"/>
            <a:fld id="{260E2A6B-A809-4840-BF14-8648BC0BDF87}" type="slidenum">
              <a:rPr lang="id-ID" sz="1500" b="0" i="0" smtClean="0">
                <a:solidFill>
                  <a:schemeClr val="bg1">
                    <a:lumMod val="75000"/>
                  </a:schemeClr>
                </a:solidFill>
                <a:latin typeface="Poppins Light" charset="0"/>
                <a:ea typeface="Poppins Light" charset="0"/>
                <a:cs typeface="Poppins Light" charset="0"/>
              </a:rPr>
              <a:pPr algn="ctr"/>
              <a:t>‹#›</a:t>
            </a:fld>
            <a:r>
              <a:rPr lang="id-ID" sz="1500" b="0" i="0" dirty="0" smtClean="0">
                <a:solidFill>
                  <a:schemeClr val="bg1">
                    <a:lumMod val="75000"/>
                  </a:schemeClr>
                </a:solidFill>
                <a:latin typeface="Poppins Light" charset="0"/>
                <a:ea typeface="Poppins Light" charset="0"/>
                <a:cs typeface="Poppins Light" charset="0"/>
              </a:rPr>
              <a:t>  </a:t>
            </a:r>
            <a:endParaRPr lang="id-ID" sz="1500" b="0" i="0" dirty="0">
              <a:solidFill>
                <a:schemeClr val="bg1">
                  <a:lumMod val="75000"/>
                </a:schemeClr>
              </a:solidFill>
              <a:latin typeface="Poppins Light" charset="0"/>
              <a:ea typeface="Poppins Light" charset="0"/>
              <a:cs typeface="Poppins Light" charset="0"/>
            </a:endParaRPr>
          </a:p>
        </p:txBody>
      </p:sp>
      <p:sp>
        <p:nvSpPr>
          <p:cNvPr id="8" name="Rectangle 7"/>
          <p:cNvSpPr>
            <a:spLocks/>
          </p:cNvSpPr>
          <p:nvPr userDrawn="1"/>
        </p:nvSpPr>
        <p:spPr bwMode="auto">
          <a:xfrm>
            <a:off x="1374420" y="12740750"/>
            <a:ext cx="11437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l" defTabSz="3429914"/>
            <a:r>
              <a:rPr lang="en-US" sz="1500" b="0" i="0" spc="0" dirty="0" smtClean="0">
                <a:solidFill>
                  <a:schemeClr val="bg1">
                    <a:lumMod val="75000"/>
                  </a:schemeClr>
                </a:solidFill>
                <a:latin typeface="Poppins" charset="0"/>
                <a:ea typeface="Poppins" charset="0"/>
                <a:cs typeface="Poppins" charset="0"/>
                <a:sym typeface="Bebas Neue" charset="0"/>
              </a:rPr>
              <a:t>Niwot</a:t>
            </a:r>
            <a:r>
              <a:rPr lang="en-US" sz="1500" b="0" i="0" spc="0" baseline="0" dirty="0" smtClean="0">
                <a:solidFill>
                  <a:schemeClr val="bg1">
                    <a:lumMod val="75000"/>
                  </a:schemeClr>
                </a:solidFill>
                <a:latin typeface="Poppins" charset="0"/>
                <a:ea typeface="Poppins" charset="0"/>
                <a:cs typeface="Poppins" charset="0"/>
                <a:sym typeface="Bebas Neue" charset="0"/>
              </a:rPr>
              <a:t> Homes</a:t>
            </a:r>
            <a:endParaRPr lang="en-US" sz="1500" b="1" i="0" spc="0" dirty="0">
              <a:solidFill>
                <a:schemeClr val="bg1">
                  <a:lumMod val="75000"/>
                </a:schemeClr>
              </a:solidFill>
              <a:latin typeface="Poppins Light" charset="0"/>
              <a:ea typeface="Poppins Light" charset="0"/>
              <a:cs typeface="Poppins Light" charset="0"/>
              <a:sym typeface="Bebas Neue" charset="0"/>
            </a:endParaRPr>
          </a:p>
        </p:txBody>
      </p:sp>
    </p:spTree>
    <p:extLst>
      <p:ext uri="{BB962C8B-B14F-4D97-AF65-F5344CB8AC3E}">
        <p14:creationId xmlns:p14="http://schemas.microsoft.com/office/powerpoint/2010/main" xmlns="" val="1297684235"/>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4" r:id="rId4"/>
    <p:sldLayoutId id="2147484055" r:id="rId5"/>
    <p:sldLayoutId id="2147484056" r:id="rId6"/>
    <p:sldLayoutId id="2147484058" r:id="rId7"/>
    <p:sldLayoutId id="2147484059" r:id="rId8"/>
    <p:sldLayoutId id="2147484060" r:id="rId9"/>
    <p:sldLayoutId id="2147484075" r:id="rId10"/>
    <p:sldLayoutId id="2147484084" r:id="rId11"/>
    <p:sldLayoutId id="2147484119" r:id="rId12"/>
    <p:sldLayoutId id="2147484134" r:id="rId13"/>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a:spLocks/>
          </p:cNvSpPr>
          <p:nvPr/>
        </p:nvSpPr>
        <p:spPr bwMode="auto">
          <a:xfrm>
            <a:off x="1626886" y="2752810"/>
            <a:ext cx="5397207" cy="1626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defTabSz="3429914">
              <a:lnSpc>
                <a:spcPts val="6377"/>
              </a:lnSpc>
            </a:pPr>
            <a:r>
              <a:rPr lang="en-US" sz="4951" b="1" spc="375" dirty="0" smtClean="0">
                <a:solidFill>
                  <a:schemeClr val="tx2"/>
                </a:solidFill>
                <a:latin typeface="Montserrat Semi" charset="0"/>
                <a:ea typeface="Montserrat Semi" charset="0"/>
                <a:cs typeface="Montserrat Semi" charset="0"/>
                <a:sym typeface="Bebas Neue" charset="0"/>
              </a:rPr>
              <a:t>MARCIE JAMES</a:t>
            </a:r>
            <a:endParaRPr lang="en-US" sz="4951" b="1" spc="375" dirty="0">
              <a:solidFill>
                <a:schemeClr val="tx2"/>
              </a:solidFill>
              <a:latin typeface="Montserrat Semi" charset="0"/>
              <a:ea typeface="Montserrat Semi" charset="0"/>
              <a:cs typeface="Montserrat Semi" charset="0"/>
              <a:sym typeface="Bebas Neue" charset="0"/>
            </a:endParaRPr>
          </a:p>
          <a:p>
            <a:pPr defTabSz="3429914">
              <a:lnSpc>
                <a:spcPts val="6377"/>
              </a:lnSpc>
            </a:pPr>
            <a:r>
              <a:rPr lang="en-US" sz="4951" b="1" spc="375" dirty="0" smtClean="0">
                <a:solidFill>
                  <a:schemeClr val="tx2"/>
                </a:solidFill>
                <a:latin typeface="Montserrat Semi" charset="0"/>
                <a:ea typeface="Montserrat Semi" charset="0"/>
                <a:cs typeface="Montserrat Semi" charset="0"/>
                <a:sym typeface="Bebas Neue" charset="0"/>
              </a:rPr>
              <a:t>NIWOT HOMES</a:t>
            </a:r>
            <a:endParaRPr lang="en-US" sz="4951" b="1" spc="375" dirty="0">
              <a:solidFill>
                <a:schemeClr val="tx2"/>
              </a:solidFill>
              <a:latin typeface="Montserrat Semi" charset="0"/>
              <a:ea typeface="Montserrat Semi" charset="0"/>
              <a:cs typeface="Montserrat Semi" charset="0"/>
              <a:sym typeface="Bebas Neue" charset="0"/>
            </a:endParaRPr>
          </a:p>
        </p:txBody>
      </p:sp>
      <p:sp>
        <p:nvSpPr>
          <p:cNvPr id="58" name="Subtitle 2"/>
          <p:cNvSpPr txBox="1">
            <a:spLocks/>
          </p:cNvSpPr>
          <p:nvPr/>
        </p:nvSpPr>
        <p:spPr>
          <a:xfrm>
            <a:off x="1626886" y="4763048"/>
            <a:ext cx="6438875" cy="6731530"/>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3031"/>
              </a:lnSpc>
            </a:pPr>
            <a:r>
              <a:rPr lang="en-US" b="1" dirty="0" smtClean="0">
                <a:solidFill>
                  <a:schemeClr val="accent2">
                    <a:lumMod val="60000"/>
                    <a:lumOff val="40000"/>
                  </a:schemeClr>
                </a:solidFill>
                <a:latin typeface="Poppins Light" charset="0"/>
                <a:ea typeface="Poppins Light" charset="0"/>
                <a:cs typeface="Poppins Light" charset="0"/>
              </a:rPr>
              <a:t>I’ve lived all over the world </a:t>
            </a:r>
            <a:r>
              <a:rPr lang="en-US" sz="1800" dirty="0" smtClean="0">
                <a:latin typeface="Poppins Light" charset="0"/>
                <a:ea typeface="Poppins Light" charset="0"/>
                <a:cs typeface="Poppins Light" charset="0"/>
              </a:rPr>
              <a:t>but always return to my roots in Boulder and Boulder County. It’s a privilege to live here, raise a family here and enjoy our wonderful neighbors and safe neighborhoods.</a:t>
            </a:r>
          </a:p>
          <a:p>
            <a:pPr algn="just">
              <a:lnSpc>
                <a:spcPts val="3031"/>
              </a:lnSpc>
            </a:pPr>
            <a:endParaRPr lang="en-US" sz="1800" dirty="0">
              <a:latin typeface="Poppins Light" charset="0"/>
              <a:ea typeface="Poppins Light" charset="0"/>
              <a:cs typeface="Poppins Light" charset="0"/>
            </a:endParaRPr>
          </a:p>
          <a:p>
            <a:pPr algn="just">
              <a:lnSpc>
                <a:spcPts val="3031"/>
              </a:lnSpc>
            </a:pPr>
            <a:r>
              <a:rPr lang="en-US" sz="1800" dirty="0" smtClean="0">
                <a:latin typeface="Poppins Light" charset="0"/>
                <a:ea typeface="Poppins Light" charset="0"/>
                <a:cs typeface="Poppins Light" charset="0"/>
              </a:rPr>
              <a:t>Part of what makes Boulder County so special is our vibrant real estate market. I love the Boco real estate market. It’s why I bought a home here and why I invested in a number of rental homes.</a:t>
            </a:r>
          </a:p>
          <a:p>
            <a:pPr algn="just">
              <a:lnSpc>
                <a:spcPts val="3031"/>
              </a:lnSpc>
            </a:pPr>
            <a:endParaRPr lang="en-US" sz="1800" dirty="0">
              <a:latin typeface="Poppins Light" charset="0"/>
              <a:ea typeface="Poppins Light" charset="0"/>
              <a:cs typeface="Poppins Light" charset="0"/>
            </a:endParaRPr>
          </a:p>
          <a:p>
            <a:pPr algn="just">
              <a:lnSpc>
                <a:spcPts val="3031"/>
              </a:lnSpc>
            </a:pPr>
            <a:r>
              <a:rPr lang="en-US" sz="1800" dirty="0" smtClean="0">
                <a:latin typeface="Poppins Light" charset="0"/>
                <a:ea typeface="Poppins Light" charset="0"/>
                <a:cs typeface="Poppins Light" charset="0"/>
              </a:rPr>
              <a:t>I understand the Boulder market, how to prepare a home for sale, what creates demand and what drives pricing. </a:t>
            </a:r>
          </a:p>
          <a:p>
            <a:pPr algn="just">
              <a:lnSpc>
                <a:spcPts val="3031"/>
              </a:lnSpc>
            </a:pPr>
            <a:endParaRPr lang="en-US" sz="1800" dirty="0">
              <a:solidFill>
                <a:schemeClr val="tx1"/>
              </a:solidFill>
              <a:latin typeface="Poppins Light" charset="0"/>
              <a:ea typeface="Poppins Light" charset="0"/>
              <a:cs typeface="Poppins Light" charset="0"/>
            </a:endParaRPr>
          </a:p>
          <a:p>
            <a:pPr algn="just">
              <a:lnSpc>
                <a:spcPts val="3031"/>
              </a:lnSpc>
            </a:pPr>
            <a:r>
              <a:rPr lang="en-US" b="1" dirty="0" smtClean="0">
                <a:solidFill>
                  <a:schemeClr val="accent2">
                    <a:lumMod val="60000"/>
                    <a:lumOff val="40000"/>
                  </a:schemeClr>
                </a:solidFill>
                <a:latin typeface="Poppins Light" charset="0"/>
                <a:ea typeface="Poppins Light" charset="0"/>
                <a:cs typeface="Poppins Light" charset="0"/>
              </a:rPr>
              <a:t>I’ll be there for you, every step of the way, guiding and supporting you with professional and expert representation.</a:t>
            </a:r>
            <a:endParaRPr lang="en-US" b="1" dirty="0">
              <a:solidFill>
                <a:schemeClr val="accent2">
                  <a:lumMod val="60000"/>
                  <a:lumOff val="40000"/>
                </a:schemeClr>
              </a:solidFill>
              <a:latin typeface="Poppins Light" charset="0"/>
              <a:ea typeface="Poppins Light" charset="0"/>
              <a:cs typeface="Poppins Light" charset="0"/>
            </a:endParaRPr>
          </a:p>
        </p:txBody>
      </p:sp>
      <p:pic>
        <p:nvPicPr>
          <p:cNvPr id="3" name="Picture Placeholder 2" descr="Realtor Professional Woman Transparent.png"/>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t="10846" b="10846"/>
          <a:stretch>
            <a:fillRect/>
          </a:stretch>
        </p:blipFill>
        <p:spPr>
          <a:xfrm>
            <a:off x="9136041" y="1"/>
            <a:ext cx="9151959" cy="13716000"/>
          </a:xfrm>
        </p:spPr>
      </p:pic>
      <p:pic>
        <p:nvPicPr>
          <p:cNvPr id="2" name="Picture 1" descr="NAR Realtor Logo.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86947" y="11730138"/>
            <a:ext cx="910035" cy="952500"/>
          </a:xfrm>
          <a:prstGeom prst="rect">
            <a:avLst/>
          </a:prstGeom>
        </p:spPr>
      </p:pic>
      <p:pic>
        <p:nvPicPr>
          <p:cNvPr id="4" name="Picture 3" descr="Equal Housing Opportunity Logo.gi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92439" y="11691650"/>
            <a:ext cx="1133120" cy="1035438"/>
          </a:xfrm>
          <a:prstGeom prst="rect">
            <a:avLst/>
          </a:prstGeom>
        </p:spPr>
      </p:pic>
      <p:pic>
        <p:nvPicPr>
          <p:cNvPr id="5" name="Picture 4" descr="Niwot Homes Logo 1.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26886" y="11730137"/>
            <a:ext cx="3144112" cy="952500"/>
          </a:xfrm>
          <a:prstGeom prst="rect">
            <a:avLst/>
          </a:prstGeom>
        </p:spPr>
      </p:pic>
    </p:spTree>
    <p:extLst>
      <p:ext uri="{BB962C8B-B14F-4D97-AF65-F5344CB8AC3E}">
        <p14:creationId xmlns:p14="http://schemas.microsoft.com/office/powerpoint/2010/main" xmlns="" val="3414060962"/>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50000">
                                          <p:cBhvr additive="base">
                                            <p:cTn id="7" dur="1000" fill="hold"/>
                                            <p:tgtEl>
                                              <p:spTgt spid="57"/>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14:bounceEnd="50000">
                                          <p:cBhvr additive="base">
                                            <p:cTn id="12" dur="1000" fill="hold"/>
                                            <p:tgtEl>
                                              <p:spTgt spid="58"/>
                                            </p:tgtEl>
                                            <p:attrNameLst>
                                              <p:attrName>ppt_x</p:attrName>
                                            </p:attrNameLst>
                                          </p:cBhvr>
                                          <p:tavLst>
                                            <p:tav tm="0">
                                              <p:val>
                                                <p:strVal val="#ppt_x"/>
                                              </p:val>
                                            </p:tav>
                                            <p:tav tm="100000">
                                              <p:val>
                                                <p:strVal val="#ppt_x"/>
                                              </p:val>
                                            </p:tav>
                                          </p:tavLst>
                                        </p:anim>
                                        <p:anim calcmode="lin" valueType="num" p14:bounceEnd="50000">
                                          <p:cBhvr additive="base">
                                            <p:cTn id="13"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ppt_x"/>
                                              </p:val>
                                            </p:tav>
                                            <p:tav tm="100000">
                                              <p:val>
                                                <p:strVal val="#ppt_x"/>
                                              </p:val>
                                            </p:tav>
                                          </p:tavLst>
                                        </p:anim>
                                        <p:anim calcmode="lin" valueType="num">
                                          <p:cBhvr additive="base">
                                            <p:cTn id="8" dur="1000" fill="hold"/>
                                            <p:tgtEl>
                                              <p:spTgt spid="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1000" fill="hold"/>
                                            <p:tgtEl>
                                              <p:spTgt spid="58"/>
                                            </p:tgtEl>
                                            <p:attrNameLst>
                                              <p:attrName>ppt_x</p:attrName>
                                            </p:attrNameLst>
                                          </p:cBhvr>
                                          <p:tavLst>
                                            <p:tav tm="0">
                                              <p:val>
                                                <p:strVal val="#ppt_x"/>
                                              </p:val>
                                            </p:tav>
                                            <p:tav tm="100000">
                                              <p:val>
                                                <p:strVal val="#ppt_x"/>
                                              </p:val>
                                            </p:tav>
                                          </p:tavLst>
                                        </p:anim>
                                        <p:anim calcmode="lin" valueType="num">
                                          <p:cBhvr additive="base">
                                            <p:cTn id="13"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1752462" y="4942510"/>
            <a:ext cx="2876446" cy="2876446"/>
            <a:chOff x="4649812" y="3440065"/>
            <a:chExt cx="1013644" cy="1013644"/>
          </a:xfrm>
        </p:grpSpPr>
        <p:sp>
          <p:nvSpPr>
            <p:cNvPr id="47" name="Oval 46"/>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48" name="Pie 47"/>
            <p:cNvSpPr/>
            <p:nvPr/>
          </p:nvSpPr>
          <p:spPr>
            <a:xfrm flipH="1">
              <a:off x="4649812" y="3440065"/>
              <a:ext cx="1013644" cy="1013644"/>
            </a:xfrm>
            <a:prstGeom prst="pie">
              <a:avLst>
                <a:gd name="adj1" fmla="val 19714435"/>
                <a:gd name="adj2" fmla="val 162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49" name="Oval 48"/>
            <p:cNvSpPr/>
            <p:nvPr/>
          </p:nvSpPr>
          <p:spPr>
            <a:xfrm>
              <a:off x="4730680" y="3520933"/>
              <a:ext cx="851908" cy="8519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chemeClr val="tx1"/>
                </a:solidFill>
                <a:latin typeface="Poppins Light" charset="0"/>
              </a:endParaRPr>
            </a:p>
          </p:txBody>
        </p:sp>
      </p:grpSp>
      <p:sp>
        <p:nvSpPr>
          <p:cNvPr id="52" name="TextBox 51"/>
          <p:cNvSpPr txBox="1"/>
          <p:nvPr/>
        </p:nvSpPr>
        <p:spPr>
          <a:xfrm>
            <a:off x="6123609" y="8173610"/>
            <a:ext cx="1930890" cy="353114"/>
          </a:xfrm>
          <a:prstGeom prst="rect">
            <a:avLst/>
          </a:prstGeom>
          <a:noFill/>
        </p:spPr>
        <p:txBody>
          <a:bodyPr wrap="none" lIns="0" tIns="0" rIns="0" bIns="0" rtlCol="0">
            <a:spAutoFit/>
          </a:bodyPr>
          <a:lstStyle/>
          <a:p>
            <a:pPr algn="ctr">
              <a:lnSpc>
                <a:spcPts val="2800"/>
              </a:lnSpc>
              <a:spcAft>
                <a:spcPts val="2400"/>
              </a:spcAft>
            </a:pPr>
            <a:r>
              <a:rPr lang="en-US" sz="2101" b="1" dirty="0" smtClean="0">
                <a:solidFill>
                  <a:schemeClr val="tx2"/>
                </a:solidFill>
                <a:latin typeface="Poppins" charset="0"/>
                <a:ea typeface="Poppins" charset="0"/>
                <a:cs typeface="Poppins" charset="0"/>
              </a:rPr>
              <a:t>LOCAL AGENT</a:t>
            </a:r>
            <a:endParaRPr lang="en-US" sz="2101" b="1" dirty="0">
              <a:solidFill>
                <a:schemeClr val="tx2"/>
              </a:solidFill>
              <a:latin typeface="Poppins" charset="0"/>
              <a:ea typeface="Poppins" charset="0"/>
              <a:cs typeface="Poppins" charset="0"/>
            </a:endParaRPr>
          </a:p>
        </p:txBody>
      </p:sp>
      <p:sp>
        <p:nvSpPr>
          <p:cNvPr id="69" name="TextBox 68"/>
          <p:cNvSpPr txBox="1"/>
          <p:nvPr/>
        </p:nvSpPr>
        <p:spPr>
          <a:xfrm>
            <a:off x="5717747" y="8704045"/>
            <a:ext cx="2809528" cy="1924865"/>
          </a:xfrm>
          <a:prstGeom prst="rect">
            <a:avLst/>
          </a:prstGeom>
          <a:noFill/>
        </p:spPr>
        <p:txBody>
          <a:bodyPr wrap="square" lIns="0" tIns="0" rIns="0" bIns="0" rtlCol="0">
            <a:spAutoFit/>
          </a:bodyPr>
          <a:lstStyle/>
          <a:p>
            <a:pPr algn="ctr">
              <a:lnSpc>
                <a:spcPts val="3031"/>
              </a:lnSpc>
            </a:pPr>
            <a:r>
              <a:rPr lang="en-US" sz="1800" dirty="0" smtClean="0">
                <a:latin typeface="Poppins Light" charset="0"/>
                <a:ea typeface="Poppins Light" charset="0"/>
                <a:cs typeface="Poppins Light" charset="0"/>
              </a:rPr>
              <a:t>There is a strong probability that your buyer will be represented by a local agent (like us) and will have access to the MLS</a:t>
            </a:r>
            <a:endParaRPr lang="en-US" sz="1800" dirty="0">
              <a:latin typeface="Poppins Light" charset="0"/>
              <a:ea typeface="Poppins Light" charset="0"/>
              <a:cs typeface="Poppins Light" charset="0"/>
            </a:endParaRPr>
          </a:p>
        </p:txBody>
      </p:sp>
      <p:grpSp>
        <p:nvGrpSpPr>
          <p:cNvPr id="24" name="Group 23"/>
          <p:cNvGrpSpPr/>
          <p:nvPr/>
        </p:nvGrpSpPr>
        <p:grpSpPr>
          <a:xfrm>
            <a:off x="5650829" y="4942510"/>
            <a:ext cx="2876446" cy="2876446"/>
            <a:chOff x="4649812" y="3440065"/>
            <a:chExt cx="1013644" cy="1013644"/>
          </a:xfrm>
        </p:grpSpPr>
        <p:sp>
          <p:nvSpPr>
            <p:cNvPr id="25" name="Oval 24"/>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26" name="Pie 25"/>
            <p:cNvSpPr/>
            <p:nvPr/>
          </p:nvSpPr>
          <p:spPr>
            <a:xfrm flipH="1">
              <a:off x="4649812" y="3440065"/>
              <a:ext cx="1013644" cy="1013644"/>
            </a:xfrm>
            <a:prstGeom prst="pie">
              <a:avLst>
                <a:gd name="adj1" fmla="val 20682111"/>
                <a:gd name="adj2" fmla="val 162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27" name="Oval 26"/>
            <p:cNvSpPr/>
            <p:nvPr/>
          </p:nvSpPr>
          <p:spPr>
            <a:xfrm>
              <a:off x="4730680" y="3520933"/>
              <a:ext cx="851908" cy="8519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chemeClr val="tx1"/>
                </a:solidFill>
                <a:latin typeface="Poppins Light" charset="0"/>
              </a:endParaRPr>
            </a:p>
          </p:txBody>
        </p:sp>
      </p:grpSp>
      <p:sp>
        <p:nvSpPr>
          <p:cNvPr id="32" name="TextBox 31"/>
          <p:cNvSpPr txBox="1"/>
          <p:nvPr/>
        </p:nvSpPr>
        <p:spPr>
          <a:xfrm>
            <a:off x="10294863" y="8173610"/>
            <a:ext cx="1485099" cy="353114"/>
          </a:xfrm>
          <a:prstGeom prst="rect">
            <a:avLst/>
          </a:prstGeom>
          <a:noFill/>
        </p:spPr>
        <p:txBody>
          <a:bodyPr wrap="none" lIns="0" tIns="0" rIns="0" bIns="0" rtlCol="0">
            <a:spAutoFit/>
          </a:bodyPr>
          <a:lstStyle/>
          <a:p>
            <a:pPr algn="ctr">
              <a:lnSpc>
                <a:spcPts val="2800"/>
              </a:lnSpc>
              <a:spcAft>
                <a:spcPts val="2400"/>
              </a:spcAft>
            </a:pPr>
            <a:r>
              <a:rPr lang="en-US" sz="2101" b="1" dirty="0" smtClean="0">
                <a:solidFill>
                  <a:schemeClr val="tx2"/>
                </a:solidFill>
                <a:latin typeface="Poppins" charset="0"/>
                <a:ea typeface="Poppins" charset="0"/>
                <a:cs typeface="Poppins" charset="0"/>
              </a:rPr>
              <a:t>YARD SIGN</a:t>
            </a:r>
            <a:endParaRPr lang="en-US" sz="2101" b="1" dirty="0">
              <a:solidFill>
                <a:schemeClr val="tx2"/>
              </a:solidFill>
              <a:latin typeface="Poppins" charset="0"/>
              <a:ea typeface="Poppins" charset="0"/>
              <a:cs typeface="Poppins" charset="0"/>
            </a:endParaRPr>
          </a:p>
        </p:txBody>
      </p:sp>
      <p:sp>
        <p:nvSpPr>
          <p:cNvPr id="33" name="TextBox 32"/>
          <p:cNvSpPr txBox="1"/>
          <p:nvPr/>
        </p:nvSpPr>
        <p:spPr>
          <a:xfrm>
            <a:off x="9666104" y="8704045"/>
            <a:ext cx="2809528" cy="1924865"/>
          </a:xfrm>
          <a:prstGeom prst="rect">
            <a:avLst/>
          </a:prstGeom>
          <a:noFill/>
        </p:spPr>
        <p:txBody>
          <a:bodyPr wrap="square" lIns="0" tIns="0" rIns="0" bIns="0" rtlCol="0">
            <a:spAutoFit/>
          </a:bodyPr>
          <a:lstStyle/>
          <a:p>
            <a:pPr algn="ctr">
              <a:lnSpc>
                <a:spcPts val="3031"/>
              </a:lnSpc>
            </a:pPr>
            <a:r>
              <a:rPr lang="en-US" sz="1800" dirty="0" smtClean="0">
                <a:latin typeface="Poppins Light" charset="0"/>
                <a:ea typeface="Poppins Light" charset="0"/>
                <a:cs typeface="Poppins Light" charset="0"/>
              </a:rPr>
              <a:t>Many buyers will drive the neighborhood or one of your neighbors will refer a family member, friend or work colleague.</a:t>
            </a:r>
            <a:endParaRPr lang="en-US" sz="1800" dirty="0">
              <a:latin typeface="Poppins Light" charset="0"/>
              <a:ea typeface="Poppins Light" charset="0"/>
              <a:cs typeface="Poppins Light" charset="0"/>
            </a:endParaRPr>
          </a:p>
        </p:txBody>
      </p:sp>
      <p:grpSp>
        <p:nvGrpSpPr>
          <p:cNvPr id="34" name="Group 33"/>
          <p:cNvGrpSpPr/>
          <p:nvPr/>
        </p:nvGrpSpPr>
        <p:grpSpPr>
          <a:xfrm>
            <a:off x="9599186" y="4942510"/>
            <a:ext cx="2876446" cy="2876446"/>
            <a:chOff x="4649812" y="3440065"/>
            <a:chExt cx="1013644" cy="1013644"/>
          </a:xfrm>
        </p:grpSpPr>
        <p:sp>
          <p:nvSpPr>
            <p:cNvPr id="35" name="Oval 34"/>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36" name="Pie 35"/>
            <p:cNvSpPr/>
            <p:nvPr/>
          </p:nvSpPr>
          <p:spPr>
            <a:xfrm flipH="1">
              <a:off x="4649812" y="3440065"/>
              <a:ext cx="1013644" cy="1013644"/>
            </a:xfrm>
            <a:prstGeom prst="pie">
              <a:avLst>
                <a:gd name="adj1" fmla="val 5740849"/>
                <a:gd name="adj2" fmla="val 162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37" name="Oval 36"/>
            <p:cNvSpPr/>
            <p:nvPr/>
          </p:nvSpPr>
          <p:spPr>
            <a:xfrm>
              <a:off x="4730680" y="3520933"/>
              <a:ext cx="851908" cy="8519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chemeClr val="tx1"/>
                </a:solidFill>
                <a:latin typeface="Poppins Light" charset="0"/>
              </a:endParaRPr>
            </a:p>
          </p:txBody>
        </p:sp>
      </p:grpSp>
      <p:sp>
        <p:nvSpPr>
          <p:cNvPr id="38" name="TextBox 37"/>
          <p:cNvSpPr txBox="1"/>
          <p:nvPr/>
        </p:nvSpPr>
        <p:spPr>
          <a:xfrm>
            <a:off x="14092947" y="8173610"/>
            <a:ext cx="1796568" cy="353114"/>
          </a:xfrm>
          <a:prstGeom prst="rect">
            <a:avLst/>
          </a:prstGeom>
          <a:noFill/>
        </p:spPr>
        <p:txBody>
          <a:bodyPr wrap="none" lIns="0" tIns="0" rIns="0" bIns="0" rtlCol="0">
            <a:spAutoFit/>
          </a:bodyPr>
          <a:lstStyle/>
          <a:p>
            <a:pPr algn="ctr">
              <a:lnSpc>
                <a:spcPts val="2800"/>
              </a:lnSpc>
              <a:spcAft>
                <a:spcPts val="2400"/>
              </a:spcAft>
            </a:pPr>
            <a:r>
              <a:rPr lang="en-US" sz="2101" b="1" dirty="0" smtClean="0">
                <a:solidFill>
                  <a:schemeClr val="tx2"/>
                </a:solidFill>
                <a:latin typeface="Poppins" charset="0"/>
                <a:ea typeface="Poppins" charset="0"/>
                <a:cs typeface="Poppins" charset="0"/>
              </a:rPr>
              <a:t>OPEN HOUSE</a:t>
            </a:r>
            <a:endParaRPr lang="en-US" sz="2101" b="1" dirty="0">
              <a:solidFill>
                <a:schemeClr val="tx2"/>
              </a:solidFill>
              <a:latin typeface="Poppins" charset="0"/>
              <a:ea typeface="Poppins" charset="0"/>
              <a:cs typeface="Poppins" charset="0"/>
            </a:endParaRPr>
          </a:p>
        </p:txBody>
      </p:sp>
      <p:sp>
        <p:nvSpPr>
          <p:cNvPr id="39" name="TextBox 38"/>
          <p:cNvSpPr txBox="1"/>
          <p:nvPr/>
        </p:nvSpPr>
        <p:spPr>
          <a:xfrm>
            <a:off x="13619923" y="8704045"/>
            <a:ext cx="2809528" cy="1536168"/>
          </a:xfrm>
          <a:prstGeom prst="rect">
            <a:avLst/>
          </a:prstGeom>
          <a:noFill/>
        </p:spPr>
        <p:txBody>
          <a:bodyPr wrap="square" lIns="0" tIns="0" rIns="0" bIns="0" rtlCol="0">
            <a:spAutoFit/>
          </a:bodyPr>
          <a:lstStyle/>
          <a:p>
            <a:pPr algn="ctr">
              <a:lnSpc>
                <a:spcPts val="3031"/>
              </a:lnSpc>
            </a:pPr>
            <a:r>
              <a:rPr lang="en-US" sz="1800" dirty="0" smtClean="0">
                <a:latin typeface="Poppins Light" charset="0"/>
                <a:ea typeface="Poppins Light" charset="0"/>
                <a:cs typeface="Poppins Light" charset="0"/>
              </a:rPr>
              <a:t>Your buyer will want to visit and view your home through an agent showing or an open house.</a:t>
            </a:r>
            <a:endParaRPr lang="en-US" sz="1800" dirty="0">
              <a:latin typeface="Poppins Light" charset="0"/>
              <a:ea typeface="Poppins Light" charset="0"/>
              <a:cs typeface="Poppins Light" charset="0"/>
            </a:endParaRPr>
          </a:p>
        </p:txBody>
      </p:sp>
      <p:grpSp>
        <p:nvGrpSpPr>
          <p:cNvPr id="40" name="Group 39"/>
          <p:cNvGrpSpPr/>
          <p:nvPr/>
        </p:nvGrpSpPr>
        <p:grpSpPr>
          <a:xfrm>
            <a:off x="13553005" y="4942510"/>
            <a:ext cx="2876446" cy="2876446"/>
            <a:chOff x="4649812" y="3440065"/>
            <a:chExt cx="1013644" cy="1013644"/>
          </a:xfrm>
        </p:grpSpPr>
        <p:sp>
          <p:nvSpPr>
            <p:cNvPr id="41" name="Oval 40"/>
            <p:cNvSpPr/>
            <p:nvPr/>
          </p:nvSpPr>
          <p:spPr>
            <a:xfrm>
              <a:off x="4649812" y="3440065"/>
              <a:ext cx="1013644" cy="1013644"/>
            </a:xfrm>
            <a:prstGeom prst="ellipse">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42" name="Pie 41"/>
            <p:cNvSpPr/>
            <p:nvPr/>
          </p:nvSpPr>
          <p:spPr>
            <a:xfrm flipH="1">
              <a:off x="4649812" y="3440065"/>
              <a:ext cx="1013644" cy="1013644"/>
            </a:xfrm>
            <a:prstGeom prst="pie">
              <a:avLst>
                <a:gd name="adj1" fmla="val 6533636"/>
                <a:gd name="adj2" fmla="val 162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rgbClr val="FFFFFF"/>
                </a:solidFill>
                <a:latin typeface="Poppins Light" charset="0"/>
              </a:endParaRPr>
            </a:p>
          </p:txBody>
        </p:sp>
        <p:sp>
          <p:nvSpPr>
            <p:cNvPr id="43" name="Oval 42"/>
            <p:cNvSpPr/>
            <p:nvPr/>
          </p:nvSpPr>
          <p:spPr>
            <a:xfrm>
              <a:off x="4730680" y="3520933"/>
              <a:ext cx="851908" cy="85190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800" dirty="0">
                <a:solidFill>
                  <a:schemeClr val="tx1"/>
                </a:solidFill>
                <a:latin typeface="Poppins Light" charset="0"/>
              </a:endParaRPr>
            </a:p>
          </p:txBody>
        </p:sp>
      </p:grpSp>
      <p:sp>
        <p:nvSpPr>
          <p:cNvPr id="44" name="TextBox 43"/>
          <p:cNvSpPr txBox="1"/>
          <p:nvPr/>
        </p:nvSpPr>
        <p:spPr>
          <a:xfrm>
            <a:off x="6800146" y="6219484"/>
            <a:ext cx="693261" cy="368503"/>
          </a:xfrm>
          <a:prstGeom prst="rect">
            <a:avLst/>
          </a:prstGeom>
          <a:noFill/>
        </p:spPr>
        <p:txBody>
          <a:bodyPr wrap="none" lIns="0" tIns="0" rIns="0" bIns="0" rtlCol="0">
            <a:spAutoFit/>
          </a:bodyPr>
          <a:lstStyle/>
          <a:p>
            <a:pPr algn="ctr">
              <a:lnSpc>
                <a:spcPts val="2800"/>
              </a:lnSpc>
              <a:spcAft>
                <a:spcPts val="2400"/>
              </a:spcAft>
            </a:pPr>
            <a:r>
              <a:rPr lang="en-US" sz="2701" b="1" dirty="0" smtClean="0">
                <a:solidFill>
                  <a:schemeClr val="tx2"/>
                </a:solidFill>
                <a:latin typeface="Montserrat Semi Bold" charset="0"/>
                <a:cs typeface="Montserrat Semi Bold" charset="0"/>
              </a:rPr>
              <a:t>87%</a:t>
            </a:r>
            <a:endParaRPr lang="en-US" sz="2701" b="1" dirty="0">
              <a:solidFill>
                <a:schemeClr val="tx2"/>
              </a:solidFill>
              <a:latin typeface="Montserrat Semi Bold" charset="0"/>
              <a:cs typeface="Montserrat Semi Bold" charset="0"/>
            </a:endParaRPr>
          </a:p>
        </p:txBody>
      </p:sp>
      <p:sp>
        <p:nvSpPr>
          <p:cNvPr id="45" name="TextBox 44"/>
          <p:cNvSpPr txBox="1"/>
          <p:nvPr/>
        </p:nvSpPr>
        <p:spPr>
          <a:xfrm>
            <a:off x="1819380" y="8704045"/>
            <a:ext cx="2809528" cy="1536168"/>
          </a:xfrm>
          <a:prstGeom prst="rect">
            <a:avLst/>
          </a:prstGeom>
          <a:noFill/>
        </p:spPr>
        <p:txBody>
          <a:bodyPr wrap="square" lIns="0" tIns="0" rIns="0" bIns="0" rtlCol="0">
            <a:spAutoFit/>
          </a:bodyPr>
          <a:lstStyle/>
          <a:p>
            <a:pPr algn="ctr">
              <a:lnSpc>
                <a:spcPts val="3031"/>
              </a:lnSpc>
            </a:pPr>
            <a:r>
              <a:rPr lang="en-US" sz="1800" dirty="0" smtClean="0">
                <a:latin typeface="Poppins Light" charset="0"/>
                <a:ea typeface="Poppins Light" charset="0"/>
                <a:cs typeface="Poppins Light" charset="0"/>
              </a:rPr>
              <a:t>“9 out of 10 Homebuyers start the search process online” </a:t>
            </a:r>
            <a:r>
              <a:rPr lang="mr-IN" sz="1800" dirty="0" smtClean="0">
                <a:latin typeface="Poppins Light" charset="0"/>
                <a:ea typeface="Poppins Light" charset="0"/>
                <a:cs typeface="Poppins Light" charset="0"/>
              </a:rPr>
              <a:t>–</a:t>
            </a:r>
            <a:r>
              <a:rPr lang="en-US" sz="1800" dirty="0" smtClean="0">
                <a:latin typeface="Poppins Light" charset="0"/>
                <a:ea typeface="Poppins Light" charset="0"/>
                <a:cs typeface="Poppins Light" charset="0"/>
              </a:rPr>
              <a:t> National Association of Realtors</a:t>
            </a:r>
            <a:endParaRPr lang="en-US" sz="1800" dirty="0">
              <a:latin typeface="Poppins Light" charset="0"/>
              <a:ea typeface="Poppins Light" charset="0"/>
              <a:cs typeface="Poppins Light" charset="0"/>
            </a:endParaRPr>
          </a:p>
        </p:txBody>
      </p:sp>
      <p:sp>
        <p:nvSpPr>
          <p:cNvPr id="53" name="TextBox 52"/>
          <p:cNvSpPr txBox="1"/>
          <p:nvPr/>
        </p:nvSpPr>
        <p:spPr>
          <a:xfrm>
            <a:off x="1633889" y="8173610"/>
            <a:ext cx="3113603" cy="353114"/>
          </a:xfrm>
          <a:prstGeom prst="rect">
            <a:avLst/>
          </a:prstGeom>
          <a:noFill/>
        </p:spPr>
        <p:txBody>
          <a:bodyPr wrap="none" lIns="0" tIns="0" rIns="0" bIns="0" rtlCol="0">
            <a:spAutoFit/>
          </a:bodyPr>
          <a:lstStyle/>
          <a:p>
            <a:pPr algn="ctr">
              <a:lnSpc>
                <a:spcPts val="2800"/>
              </a:lnSpc>
              <a:spcAft>
                <a:spcPts val="2400"/>
              </a:spcAft>
            </a:pPr>
            <a:r>
              <a:rPr lang="en-US" sz="2101" b="1" dirty="0" smtClean="0">
                <a:solidFill>
                  <a:schemeClr val="tx2"/>
                </a:solidFill>
                <a:latin typeface="Poppins" charset="0"/>
                <a:ea typeface="Poppins" charset="0"/>
                <a:cs typeface="Poppins" charset="0"/>
              </a:rPr>
              <a:t>ONLINE HOME SEARCH</a:t>
            </a:r>
            <a:endParaRPr lang="en-US" sz="2101" b="1" dirty="0">
              <a:solidFill>
                <a:schemeClr val="tx2"/>
              </a:solidFill>
              <a:latin typeface="Poppins" charset="0"/>
              <a:ea typeface="Poppins" charset="0"/>
              <a:cs typeface="Poppins" charset="0"/>
            </a:endParaRPr>
          </a:p>
        </p:txBody>
      </p:sp>
      <p:sp>
        <p:nvSpPr>
          <p:cNvPr id="54" name="TextBox 53"/>
          <p:cNvSpPr txBox="1"/>
          <p:nvPr/>
        </p:nvSpPr>
        <p:spPr>
          <a:xfrm>
            <a:off x="10748501" y="6219484"/>
            <a:ext cx="693261" cy="368503"/>
          </a:xfrm>
          <a:prstGeom prst="rect">
            <a:avLst/>
          </a:prstGeom>
          <a:noFill/>
        </p:spPr>
        <p:txBody>
          <a:bodyPr wrap="none" lIns="0" tIns="0" rIns="0" bIns="0" rtlCol="0">
            <a:spAutoFit/>
          </a:bodyPr>
          <a:lstStyle/>
          <a:p>
            <a:pPr algn="ctr">
              <a:lnSpc>
                <a:spcPts val="2800"/>
              </a:lnSpc>
              <a:spcAft>
                <a:spcPts val="2400"/>
              </a:spcAft>
            </a:pPr>
            <a:r>
              <a:rPr lang="en-US" sz="2701" b="1" dirty="0" smtClean="0">
                <a:solidFill>
                  <a:schemeClr val="tx2"/>
                </a:solidFill>
                <a:latin typeface="Montserrat Semi Bold" charset="0"/>
                <a:cs typeface="Montserrat Semi Bold" charset="0"/>
              </a:rPr>
              <a:t>48%</a:t>
            </a:r>
            <a:endParaRPr lang="en-US" sz="2701" b="1" dirty="0">
              <a:solidFill>
                <a:schemeClr val="tx2"/>
              </a:solidFill>
              <a:latin typeface="Montserrat Semi Bold" charset="0"/>
              <a:cs typeface="Montserrat Semi Bold" charset="0"/>
            </a:endParaRPr>
          </a:p>
        </p:txBody>
      </p:sp>
      <p:sp>
        <p:nvSpPr>
          <p:cNvPr id="55" name="TextBox 54"/>
          <p:cNvSpPr txBox="1"/>
          <p:nvPr/>
        </p:nvSpPr>
        <p:spPr>
          <a:xfrm>
            <a:off x="14678056" y="6219484"/>
            <a:ext cx="693261" cy="368503"/>
          </a:xfrm>
          <a:prstGeom prst="rect">
            <a:avLst/>
          </a:prstGeom>
          <a:noFill/>
        </p:spPr>
        <p:txBody>
          <a:bodyPr wrap="none" lIns="0" tIns="0" rIns="0" bIns="0" rtlCol="0">
            <a:spAutoFit/>
          </a:bodyPr>
          <a:lstStyle/>
          <a:p>
            <a:pPr algn="ctr">
              <a:lnSpc>
                <a:spcPts val="2800"/>
              </a:lnSpc>
              <a:spcAft>
                <a:spcPts val="2400"/>
              </a:spcAft>
            </a:pPr>
            <a:r>
              <a:rPr lang="en-US" sz="2701" b="1" dirty="0" smtClean="0">
                <a:solidFill>
                  <a:schemeClr val="tx2"/>
                </a:solidFill>
                <a:latin typeface="Montserrat Semi Bold" charset="0"/>
                <a:cs typeface="Montserrat Semi Bold" charset="0"/>
              </a:rPr>
              <a:t>44%</a:t>
            </a:r>
            <a:endParaRPr lang="en-US" sz="2701" b="1" dirty="0">
              <a:solidFill>
                <a:schemeClr val="tx2"/>
              </a:solidFill>
              <a:latin typeface="Montserrat Semi Bold" charset="0"/>
              <a:cs typeface="Montserrat Semi Bold" charset="0"/>
            </a:endParaRPr>
          </a:p>
        </p:txBody>
      </p:sp>
      <p:sp>
        <p:nvSpPr>
          <p:cNvPr id="56" name="TextBox 55"/>
          <p:cNvSpPr txBox="1"/>
          <p:nvPr/>
        </p:nvSpPr>
        <p:spPr>
          <a:xfrm>
            <a:off x="2877518" y="6219484"/>
            <a:ext cx="693261" cy="368503"/>
          </a:xfrm>
          <a:prstGeom prst="rect">
            <a:avLst/>
          </a:prstGeom>
          <a:noFill/>
        </p:spPr>
        <p:txBody>
          <a:bodyPr wrap="none" lIns="0" tIns="0" rIns="0" bIns="0" rtlCol="0">
            <a:spAutoFit/>
          </a:bodyPr>
          <a:lstStyle/>
          <a:p>
            <a:pPr algn="ctr">
              <a:lnSpc>
                <a:spcPts val="2800"/>
              </a:lnSpc>
              <a:spcAft>
                <a:spcPts val="2400"/>
              </a:spcAft>
            </a:pPr>
            <a:r>
              <a:rPr lang="en-US" sz="2701" b="1" dirty="0" smtClean="0">
                <a:solidFill>
                  <a:schemeClr val="tx2"/>
                </a:solidFill>
                <a:latin typeface="Montserrat Semi Bold" charset="0"/>
                <a:cs typeface="Montserrat Semi Bold" charset="0"/>
              </a:rPr>
              <a:t>88%</a:t>
            </a:r>
            <a:endParaRPr lang="en-US" sz="2701" b="1" dirty="0">
              <a:solidFill>
                <a:schemeClr val="tx2"/>
              </a:solidFill>
              <a:latin typeface="Montserrat Semi Bold" charset="0"/>
              <a:cs typeface="Montserrat Semi Bold" charset="0"/>
            </a:endParaRPr>
          </a:p>
        </p:txBody>
      </p:sp>
      <p:sp>
        <p:nvSpPr>
          <p:cNvPr id="50" name="Rectangle 49"/>
          <p:cNvSpPr>
            <a:spLocks/>
          </p:cNvSpPr>
          <p:nvPr/>
        </p:nvSpPr>
        <p:spPr bwMode="auto">
          <a:xfrm>
            <a:off x="2113982" y="2698118"/>
            <a:ext cx="14093602" cy="708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4501" b="1" spc="375" dirty="0" smtClean="0">
                <a:solidFill>
                  <a:schemeClr val="tx2"/>
                </a:solidFill>
                <a:latin typeface="Montserrat" charset="0"/>
                <a:ea typeface="Montserrat" charset="0"/>
                <a:cs typeface="Montserrat" charset="0"/>
                <a:sym typeface="Bebas Neue" charset="0"/>
              </a:rPr>
              <a:t>WHERE WE’LL FIND YOUR PERFECT BUYER</a:t>
            </a:r>
            <a:endParaRPr lang="en-US" sz="4501" b="1" spc="375" dirty="0">
              <a:solidFill>
                <a:schemeClr val="tx2"/>
              </a:solidFill>
              <a:latin typeface="Montserrat" charset="0"/>
              <a:ea typeface="Montserrat" charset="0"/>
              <a:cs typeface="Montserrat" charset="0"/>
              <a:sym typeface="Bebas Neue" charset="0"/>
            </a:endParaRPr>
          </a:p>
        </p:txBody>
      </p:sp>
      <p:sp>
        <p:nvSpPr>
          <p:cNvPr id="51" name="TextBox 50"/>
          <p:cNvSpPr txBox="1"/>
          <p:nvPr/>
        </p:nvSpPr>
        <p:spPr>
          <a:xfrm>
            <a:off x="5750373" y="1671217"/>
            <a:ext cx="6814686" cy="461665"/>
          </a:xfrm>
          <a:prstGeom prst="rect">
            <a:avLst/>
          </a:prstGeom>
          <a:noFill/>
        </p:spPr>
        <p:txBody>
          <a:bodyPr wrap="none" rtlCol="0" anchor="ctr" anchorCtr="0">
            <a:spAutoFit/>
          </a:bodyPr>
          <a:lstStyle/>
          <a:p>
            <a:pPr algn="ctr"/>
            <a:r>
              <a:rPr lang="en-US" sz="2400" spc="225" dirty="0" smtClean="0">
                <a:solidFill>
                  <a:srgbClr val="000000"/>
                </a:solidFill>
                <a:latin typeface="Montserrat" charset="0"/>
                <a:ea typeface="Montserrat" charset="0"/>
                <a:cs typeface="Montserrat" charset="0"/>
              </a:rPr>
              <a:t>If Your Buyer Isn’t Yet On Our Buyer List</a:t>
            </a:r>
            <a:endParaRPr lang="en-US" sz="2400" spc="225" dirty="0">
              <a:solidFill>
                <a:srgbClr val="000000"/>
              </a:solidFill>
              <a:latin typeface="Montserrat" charset="0"/>
              <a:ea typeface="Montserrat" charset="0"/>
              <a:cs typeface="Montserrat" charset="0"/>
            </a:endParaRPr>
          </a:p>
        </p:txBody>
      </p:sp>
      <p:sp>
        <p:nvSpPr>
          <p:cNvPr id="60" name="Rectangle 59"/>
          <p:cNvSpPr/>
          <p:nvPr/>
        </p:nvSpPr>
        <p:spPr>
          <a:xfrm>
            <a:off x="8474752" y="3592447"/>
            <a:ext cx="1371957" cy="1028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Tree>
    <p:extLst>
      <p:ext uri="{BB962C8B-B14F-4D97-AF65-F5344CB8AC3E}">
        <p14:creationId xmlns:p14="http://schemas.microsoft.com/office/powerpoint/2010/main" xmlns="" val="3680509577"/>
      </p:ext>
    </p:extLst>
  </p:cSld>
  <p:clrMapOvr>
    <a:masterClrMapping/>
  </p:clrMapOvr>
  <mc:AlternateContent xmlns:mc="http://schemas.openxmlformats.org/markup-compatibility/2006">
    <mc:Choice xmlns:p14="http://schemas.microsoft.com/office/powerpoint/2010/main" xmlns="" Requires="p14">
      <p:transition spd="slow" p14:dur="1500" advClick="0" advTm="1000">
        <p:split orient="vert"/>
      </p:transition>
    </mc:Choice>
    <mc:Fallback>
      <p:transition spd="slow" advClick="0" advTm="1000">
        <p:split orient="vert"/>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14:bounceEnd="50000">
                                          <p:cBhvr additive="base">
                                            <p:cTn id="7"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14:bounceEnd="50000">
                                          <p:cBhvr additive="base">
                                            <p:cTn id="11" dur="75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14:bounceEnd="50000">
                                          <p:cBhvr additive="base">
                                            <p:cTn id="15" dur="750" fill="hold"/>
                                            <p:tgtEl>
                                              <p:spTgt spid="53"/>
                                            </p:tgtEl>
                                            <p:attrNameLst>
                                              <p:attrName>ppt_x</p:attrName>
                                            </p:attrNameLst>
                                          </p:cBhvr>
                                          <p:tavLst>
                                            <p:tav tm="0">
                                              <p:val>
                                                <p:strVal val="#ppt_x"/>
                                              </p:val>
                                            </p:tav>
                                            <p:tav tm="100000">
                                              <p:val>
                                                <p:strVal val="#ppt_x"/>
                                              </p:val>
                                            </p:tav>
                                          </p:tavLst>
                                        </p:anim>
                                        <p:anim calcmode="lin" valueType="num" p14:bounceEnd="50000">
                                          <p:cBhvr additive="base">
                                            <p:cTn id="16" dur="75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14:bounceEnd="50000">
                                          <p:cBhvr additive="base">
                                            <p:cTn id="19" dur="750" fill="hold"/>
                                            <p:tgtEl>
                                              <p:spTgt spid="56"/>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56"/>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2" presetClass="entr" presetSubtype="4" fill="hold" grpId="0" nodeType="afterEffect" p14:presetBounceEnd="50000">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14:bounceEnd="50000">
                                          <p:cBhvr additive="base">
                                            <p:cTn id="24" dur="750" fill="hold"/>
                                            <p:tgtEl>
                                              <p:spTgt spid="52"/>
                                            </p:tgtEl>
                                            <p:attrNameLst>
                                              <p:attrName>ppt_x</p:attrName>
                                            </p:attrNameLst>
                                          </p:cBhvr>
                                          <p:tavLst>
                                            <p:tav tm="0">
                                              <p:val>
                                                <p:strVal val="#ppt_x"/>
                                              </p:val>
                                            </p:tav>
                                            <p:tav tm="100000">
                                              <p:val>
                                                <p:strVal val="#ppt_x"/>
                                              </p:val>
                                            </p:tav>
                                          </p:tavLst>
                                        </p:anim>
                                        <p:anim calcmode="lin" valueType="num" p14:bounceEnd="50000">
                                          <p:cBhvr additive="base">
                                            <p:cTn id="25" dur="75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14:bounceEnd="50000">
                                          <p:cBhvr additive="base">
                                            <p:cTn id="28" dur="750" fill="hold"/>
                                            <p:tgtEl>
                                              <p:spTgt spid="69"/>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6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50000">
                                          <p:cBhvr additive="base">
                                            <p:cTn id="32"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3" dur="75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50000">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14:bounceEnd="50000">
                                          <p:cBhvr additive="base">
                                            <p:cTn id="36"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14:presetBounceEnd="50000">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14:bounceEnd="50000">
                                          <p:cBhvr additive="base">
                                            <p:cTn id="41" dur="75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42" dur="75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14:presetBounceEnd="50000">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14:bounceEnd="50000">
                                          <p:cBhvr additive="base">
                                            <p:cTn id="45" dur="75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46" dur="75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50000">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14:bounceEnd="50000">
                                          <p:cBhvr additive="base">
                                            <p:cTn id="49" dur="75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50" dur="75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14:presetBounceEnd="50000">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14:bounceEnd="50000">
                                          <p:cBhvr additive="base">
                                            <p:cTn id="53"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54" dur="750" fill="hold"/>
                                            <p:tgtEl>
                                              <p:spTgt spid="54"/>
                                            </p:tgtEl>
                                            <p:attrNameLst>
                                              <p:attrName>ppt_y</p:attrName>
                                            </p:attrNameLst>
                                          </p:cBhvr>
                                          <p:tavLst>
                                            <p:tav tm="0">
                                              <p:val>
                                                <p:strVal val="1+#ppt_h/2"/>
                                              </p:val>
                                            </p:tav>
                                            <p:tav tm="100000">
                                              <p:val>
                                                <p:strVal val="#ppt_y"/>
                                              </p:val>
                                            </p:tav>
                                          </p:tavLst>
                                        </p:anim>
                                      </p:childTnLst>
                                    </p:cTn>
                                  </p:par>
                                </p:childTnLst>
                              </p:cTn>
                            </p:par>
                            <p:par>
                              <p:cTn id="55" fill="hold">
                                <p:stCondLst>
                                  <p:cond delay="2250"/>
                                </p:stCondLst>
                                <p:childTnLst>
                                  <p:par>
                                    <p:cTn id="56" presetID="2" presetClass="entr" presetSubtype="4" fill="hold" grpId="0" nodeType="afterEffect" p14:presetBounceEnd="50000">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14:bounceEnd="50000">
                                          <p:cBhvr additive="base">
                                            <p:cTn id="58" dur="75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59" dur="750" fill="hold"/>
                                            <p:tgtEl>
                                              <p:spTgt spid="3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14:presetBounceEnd="50000">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14:bounceEnd="50000">
                                          <p:cBhvr additive="base">
                                            <p:cTn id="62"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63" dur="750" fill="hold"/>
                                            <p:tgtEl>
                                              <p:spTgt spid="39"/>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14:presetBounceEnd="50000">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14:bounceEnd="50000">
                                          <p:cBhvr additive="base">
                                            <p:cTn id="66" dur="75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67" dur="750" fill="hold"/>
                                            <p:tgtEl>
                                              <p:spTgt spid="4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14:presetBounceEnd="50000">
                                      <p:stCondLst>
                                        <p:cond delay="0"/>
                                      </p:stCondLst>
                                      <p:childTnLst>
                                        <p:set>
                                          <p:cBhvr>
                                            <p:cTn id="69" dur="1" fill="hold">
                                              <p:stCondLst>
                                                <p:cond delay="0"/>
                                              </p:stCondLst>
                                            </p:cTn>
                                            <p:tgtEl>
                                              <p:spTgt spid="55"/>
                                            </p:tgtEl>
                                            <p:attrNameLst>
                                              <p:attrName>style.visibility</p:attrName>
                                            </p:attrNameLst>
                                          </p:cBhvr>
                                          <p:to>
                                            <p:strVal val="visible"/>
                                          </p:to>
                                        </p:set>
                                        <p:anim calcmode="lin" valueType="num" p14:bounceEnd="50000">
                                          <p:cBhvr additive="base">
                                            <p:cTn id="70" dur="750" fill="hold"/>
                                            <p:tgtEl>
                                              <p:spTgt spid="55"/>
                                            </p:tgtEl>
                                            <p:attrNameLst>
                                              <p:attrName>ppt_x</p:attrName>
                                            </p:attrNameLst>
                                          </p:cBhvr>
                                          <p:tavLst>
                                            <p:tav tm="0">
                                              <p:val>
                                                <p:strVal val="#ppt_x"/>
                                              </p:val>
                                            </p:tav>
                                            <p:tav tm="100000">
                                              <p:val>
                                                <p:strVal val="#ppt_x"/>
                                              </p:val>
                                            </p:tav>
                                          </p:tavLst>
                                        </p:anim>
                                        <p:anim calcmode="lin" valueType="num" p14:bounceEnd="50000">
                                          <p:cBhvr additive="base">
                                            <p:cTn id="71" dur="75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9" grpId="0"/>
          <p:bldP spid="32" grpId="0"/>
          <p:bldP spid="33" grpId="0"/>
          <p:bldP spid="38" grpId="0"/>
          <p:bldP spid="39" grpId="0"/>
          <p:bldP spid="44" grpId="0"/>
          <p:bldP spid="45" grpId="0"/>
          <p:bldP spid="53" grpId="0"/>
          <p:bldP spid="54" grpId="0"/>
          <p:bldP spid="55"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750" fill="hold"/>
                                            <p:tgtEl>
                                              <p:spTgt spid="45"/>
                                            </p:tgtEl>
                                            <p:attrNameLst>
                                              <p:attrName>ppt_x</p:attrName>
                                            </p:attrNameLst>
                                          </p:cBhvr>
                                          <p:tavLst>
                                            <p:tav tm="0">
                                              <p:val>
                                                <p:strVal val="#ppt_x"/>
                                              </p:val>
                                            </p:tav>
                                            <p:tav tm="100000">
                                              <p:val>
                                                <p:strVal val="#ppt_x"/>
                                              </p:val>
                                            </p:tav>
                                          </p:tavLst>
                                        </p:anim>
                                        <p:anim calcmode="lin" valueType="num">
                                          <p:cBhvr additive="base">
                                            <p:cTn id="12" dur="75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750" fill="hold"/>
                                            <p:tgtEl>
                                              <p:spTgt spid="53"/>
                                            </p:tgtEl>
                                            <p:attrNameLst>
                                              <p:attrName>ppt_x</p:attrName>
                                            </p:attrNameLst>
                                          </p:cBhvr>
                                          <p:tavLst>
                                            <p:tav tm="0">
                                              <p:val>
                                                <p:strVal val="#ppt_x"/>
                                              </p:val>
                                            </p:tav>
                                            <p:tav tm="100000">
                                              <p:val>
                                                <p:strVal val="#ppt_x"/>
                                              </p:val>
                                            </p:tav>
                                          </p:tavLst>
                                        </p:anim>
                                        <p:anim calcmode="lin" valueType="num">
                                          <p:cBhvr additive="base">
                                            <p:cTn id="16" dur="75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750" fill="hold"/>
                                            <p:tgtEl>
                                              <p:spTgt spid="56"/>
                                            </p:tgtEl>
                                            <p:attrNameLst>
                                              <p:attrName>ppt_x</p:attrName>
                                            </p:attrNameLst>
                                          </p:cBhvr>
                                          <p:tavLst>
                                            <p:tav tm="0">
                                              <p:val>
                                                <p:strVal val="#ppt_x"/>
                                              </p:val>
                                            </p:tav>
                                            <p:tav tm="100000">
                                              <p:val>
                                                <p:strVal val="#ppt_x"/>
                                              </p:val>
                                            </p:tav>
                                          </p:tavLst>
                                        </p:anim>
                                        <p:anim calcmode="lin" valueType="num">
                                          <p:cBhvr additive="base">
                                            <p:cTn id="20" dur="750" fill="hold"/>
                                            <p:tgtEl>
                                              <p:spTgt spid="56"/>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2" presetClass="entr" presetSubtype="4"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750" fill="hold"/>
                                            <p:tgtEl>
                                              <p:spTgt spid="52"/>
                                            </p:tgtEl>
                                            <p:attrNameLst>
                                              <p:attrName>ppt_x</p:attrName>
                                            </p:attrNameLst>
                                          </p:cBhvr>
                                          <p:tavLst>
                                            <p:tav tm="0">
                                              <p:val>
                                                <p:strVal val="#ppt_x"/>
                                              </p:val>
                                            </p:tav>
                                            <p:tav tm="100000">
                                              <p:val>
                                                <p:strVal val="#ppt_x"/>
                                              </p:val>
                                            </p:tav>
                                          </p:tavLst>
                                        </p:anim>
                                        <p:anim calcmode="lin" valueType="num">
                                          <p:cBhvr additive="base">
                                            <p:cTn id="25" dur="75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additive="base">
                                            <p:cTn id="28" dur="750" fill="hold"/>
                                            <p:tgtEl>
                                              <p:spTgt spid="69"/>
                                            </p:tgtEl>
                                            <p:attrNameLst>
                                              <p:attrName>ppt_x</p:attrName>
                                            </p:attrNameLst>
                                          </p:cBhvr>
                                          <p:tavLst>
                                            <p:tav tm="0">
                                              <p:val>
                                                <p:strVal val="#ppt_x"/>
                                              </p:val>
                                            </p:tav>
                                            <p:tav tm="100000">
                                              <p:val>
                                                <p:strVal val="#ppt_x"/>
                                              </p:val>
                                            </p:tav>
                                          </p:tavLst>
                                        </p:anim>
                                        <p:anim calcmode="lin" valueType="num">
                                          <p:cBhvr additive="base">
                                            <p:cTn id="29" dur="750" fill="hold"/>
                                            <p:tgtEl>
                                              <p:spTgt spid="6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750" fill="hold"/>
                                            <p:tgtEl>
                                              <p:spTgt spid="24"/>
                                            </p:tgtEl>
                                            <p:attrNameLst>
                                              <p:attrName>ppt_x</p:attrName>
                                            </p:attrNameLst>
                                          </p:cBhvr>
                                          <p:tavLst>
                                            <p:tav tm="0">
                                              <p:val>
                                                <p:strVal val="#ppt_x"/>
                                              </p:val>
                                            </p:tav>
                                            <p:tav tm="100000">
                                              <p:val>
                                                <p:strVal val="#ppt_x"/>
                                              </p:val>
                                            </p:tav>
                                          </p:tavLst>
                                        </p:anim>
                                        <p:anim calcmode="lin" valueType="num">
                                          <p:cBhvr additive="base">
                                            <p:cTn id="33" dur="75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750" fill="hold"/>
                                            <p:tgtEl>
                                              <p:spTgt spid="44"/>
                                            </p:tgtEl>
                                            <p:attrNameLst>
                                              <p:attrName>ppt_x</p:attrName>
                                            </p:attrNameLst>
                                          </p:cBhvr>
                                          <p:tavLst>
                                            <p:tav tm="0">
                                              <p:val>
                                                <p:strVal val="#ppt_x"/>
                                              </p:val>
                                            </p:tav>
                                            <p:tav tm="100000">
                                              <p:val>
                                                <p:strVal val="#ppt_x"/>
                                              </p:val>
                                            </p:tav>
                                          </p:tavLst>
                                        </p:anim>
                                        <p:anim calcmode="lin" valueType="num">
                                          <p:cBhvr additive="base">
                                            <p:cTn id="37" dur="750" fill="hold"/>
                                            <p:tgtEl>
                                              <p:spTgt spid="44"/>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750" fill="hold"/>
                                            <p:tgtEl>
                                              <p:spTgt spid="32"/>
                                            </p:tgtEl>
                                            <p:attrNameLst>
                                              <p:attrName>ppt_x</p:attrName>
                                            </p:attrNameLst>
                                          </p:cBhvr>
                                          <p:tavLst>
                                            <p:tav tm="0">
                                              <p:val>
                                                <p:strVal val="#ppt_x"/>
                                              </p:val>
                                            </p:tav>
                                            <p:tav tm="100000">
                                              <p:val>
                                                <p:strVal val="#ppt_x"/>
                                              </p:val>
                                            </p:tav>
                                          </p:tavLst>
                                        </p:anim>
                                        <p:anim calcmode="lin" valueType="num">
                                          <p:cBhvr additive="base">
                                            <p:cTn id="42" dur="75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750" fill="hold"/>
                                            <p:tgtEl>
                                              <p:spTgt spid="33"/>
                                            </p:tgtEl>
                                            <p:attrNameLst>
                                              <p:attrName>ppt_x</p:attrName>
                                            </p:attrNameLst>
                                          </p:cBhvr>
                                          <p:tavLst>
                                            <p:tav tm="0">
                                              <p:val>
                                                <p:strVal val="#ppt_x"/>
                                              </p:val>
                                            </p:tav>
                                            <p:tav tm="100000">
                                              <p:val>
                                                <p:strVal val="#ppt_x"/>
                                              </p:val>
                                            </p:tav>
                                          </p:tavLst>
                                        </p:anim>
                                        <p:anim calcmode="lin" valueType="num">
                                          <p:cBhvr additive="base">
                                            <p:cTn id="46" dur="75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750" fill="hold"/>
                                            <p:tgtEl>
                                              <p:spTgt spid="34"/>
                                            </p:tgtEl>
                                            <p:attrNameLst>
                                              <p:attrName>ppt_x</p:attrName>
                                            </p:attrNameLst>
                                          </p:cBhvr>
                                          <p:tavLst>
                                            <p:tav tm="0">
                                              <p:val>
                                                <p:strVal val="#ppt_x"/>
                                              </p:val>
                                            </p:tav>
                                            <p:tav tm="100000">
                                              <p:val>
                                                <p:strVal val="#ppt_x"/>
                                              </p:val>
                                            </p:tav>
                                          </p:tavLst>
                                        </p:anim>
                                        <p:anim calcmode="lin" valueType="num">
                                          <p:cBhvr additive="base">
                                            <p:cTn id="50" dur="75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additive="base">
                                            <p:cTn id="53" dur="750" fill="hold"/>
                                            <p:tgtEl>
                                              <p:spTgt spid="54"/>
                                            </p:tgtEl>
                                            <p:attrNameLst>
                                              <p:attrName>ppt_x</p:attrName>
                                            </p:attrNameLst>
                                          </p:cBhvr>
                                          <p:tavLst>
                                            <p:tav tm="0">
                                              <p:val>
                                                <p:strVal val="#ppt_x"/>
                                              </p:val>
                                            </p:tav>
                                            <p:tav tm="100000">
                                              <p:val>
                                                <p:strVal val="#ppt_x"/>
                                              </p:val>
                                            </p:tav>
                                          </p:tavLst>
                                        </p:anim>
                                        <p:anim calcmode="lin" valueType="num">
                                          <p:cBhvr additive="base">
                                            <p:cTn id="54" dur="750" fill="hold"/>
                                            <p:tgtEl>
                                              <p:spTgt spid="54"/>
                                            </p:tgtEl>
                                            <p:attrNameLst>
                                              <p:attrName>ppt_y</p:attrName>
                                            </p:attrNameLst>
                                          </p:cBhvr>
                                          <p:tavLst>
                                            <p:tav tm="0">
                                              <p:val>
                                                <p:strVal val="1+#ppt_h/2"/>
                                              </p:val>
                                            </p:tav>
                                            <p:tav tm="100000">
                                              <p:val>
                                                <p:strVal val="#ppt_y"/>
                                              </p:val>
                                            </p:tav>
                                          </p:tavLst>
                                        </p:anim>
                                      </p:childTnLst>
                                    </p:cTn>
                                  </p:par>
                                </p:childTnLst>
                              </p:cTn>
                            </p:par>
                            <p:par>
                              <p:cTn id="55" fill="hold">
                                <p:stCondLst>
                                  <p:cond delay="2250"/>
                                </p:stCondLst>
                                <p:childTnLst>
                                  <p:par>
                                    <p:cTn id="56" presetID="2" presetClass="entr" presetSubtype="4"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additive="base">
                                            <p:cTn id="58" dur="750" fill="hold"/>
                                            <p:tgtEl>
                                              <p:spTgt spid="38"/>
                                            </p:tgtEl>
                                            <p:attrNameLst>
                                              <p:attrName>ppt_x</p:attrName>
                                            </p:attrNameLst>
                                          </p:cBhvr>
                                          <p:tavLst>
                                            <p:tav tm="0">
                                              <p:val>
                                                <p:strVal val="#ppt_x"/>
                                              </p:val>
                                            </p:tav>
                                            <p:tav tm="100000">
                                              <p:val>
                                                <p:strVal val="#ppt_x"/>
                                              </p:val>
                                            </p:tav>
                                          </p:tavLst>
                                        </p:anim>
                                        <p:anim calcmode="lin" valueType="num">
                                          <p:cBhvr additive="base">
                                            <p:cTn id="59" dur="750" fill="hold"/>
                                            <p:tgtEl>
                                              <p:spTgt spid="3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750" fill="hold"/>
                                            <p:tgtEl>
                                              <p:spTgt spid="39"/>
                                            </p:tgtEl>
                                            <p:attrNameLst>
                                              <p:attrName>ppt_x</p:attrName>
                                            </p:attrNameLst>
                                          </p:cBhvr>
                                          <p:tavLst>
                                            <p:tav tm="0">
                                              <p:val>
                                                <p:strVal val="#ppt_x"/>
                                              </p:val>
                                            </p:tav>
                                            <p:tav tm="100000">
                                              <p:val>
                                                <p:strVal val="#ppt_x"/>
                                              </p:val>
                                            </p:tav>
                                          </p:tavLst>
                                        </p:anim>
                                        <p:anim calcmode="lin" valueType="num">
                                          <p:cBhvr additive="base">
                                            <p:cTn id="63" dur="750" fill="hold"/>
                                            <p:tgtEl>
                                              <p:spTgt spid="39"/>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750" fill="hold"/>
                                            <p:tgtEl>
                                              <p:spTgt spid="40"/>
                                            </p:tgtEl>
                                            <p:attrNameLst>
                                              <p:attrName>ppt_x</p:attrName>
                                            </p:attrNameLst>
                                          </p:cBhvr>
                                          <p:tavLst>
                                            <p:tav tm="0">
                                              <p:val>
                                                <p:strVal val="#ppt_x"/>
                                              </p:val>
                                            </p:tav>
                                            <p:tav tm="100000">
                                              <p:val>
                                                <p:strVal val="#ppt_x"/>
                                              </p:val>
                                            </p:tav>
                                          </p:tavLst>
                                        </p:anim>
                                        <p:anim calcmode="lin" valueType="num">
                                          <p:cBhvr additive="base">
                                            <p:cTn id="67" dur="750" fill="hold"/>
                                            <p:tgtEl>
                                              <p:spTgt spid="4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 calcmode="lin" valueType="num">
                                          <p:cBhvr additive="base">
                                            <p:cTn id="70" dur="750" fill="hold"/>
                                            <p:tgtEl>
                                              <p:spTgt spid="55"/>
                                            </p:tgtEl>
                                            <p:attrNameLst>
                                              <p:attrName>ppt_x</p:attrName>
                                            </p:attrNameLst>
                                          </p:cBhvr>
                                          <p:tavLst>
                                            <p:tav tm="0">
                                              <p:val>
                                                <p:strVal val="#ppt_x"/>
                                              </p:val>
                                            </p:tav>
                                            <p:tav tm="100000">
                                              <p:val>
                                                <p:strVal val="#ppt_x"/>
                                              </p:val>
                                            </p:tav>
                                          </p:tavLst>
                                        </p:anim>
                                        <p:anim calcmode="lin" valueType="num">
                                          <p:cBhvr additive="base">
                                            <p:cTn id="71" dur="75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9" grpId="0"/>
          <p:bldP spid="32" grpId="0"/>
          <p:bldP spid="33" grpId="0"/>
          <p:bldP spid="38" grpId="0"/>
          <p:bldP spid="39" grpId="0"/>
          <p:bldP spid="44" grpId="0"/>
          <p:bldP spid="45" grpId="0"/>
          <p:bldP spid="53" grpId="0"/>
          <p:bldP spid="54" grpId="0"/>
          <p:bldP spid="55" grpId="0"/>
          <p:bldP spid="5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0308373"/>
            <a:ext cx="9151960" cy="3407627"/>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20" name="Rectangle 19"/>
          <p:cNvSpPr>
            <a:spLocks/>
          </p:cNvSpPr>
          <p:nvPr/>
        </p:nvSpPr>
        <p:spPr bwMode="auto">
          <a:xfrm>
            <a:off x="1289545" y="11064464"/>
            <a:ext cx="6498098" cy="1450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777"/>
              </a:lnSpc>
            </a:pPr>
            <a:r>
              <a:rPr lang="en-US" b="1" spc="375" dirty="0" smtClean="0">
                <a:solidFill>
                  <a:schemeClr val="bg1"/>
                </a:solidFill>
                <a:latin typeface="Montserrat Semi" charset="0"/>
                <a:ea typeface="Montserrat Semi" charset="0"/>
                <a:cs typeface="Montserrat Semi" charset="0"/>
                <a:sym typeface="Bebas Neue" charset="0"/>
              </a:rPr>
              <a:t>GUIDE YOU EVERY STEP </a:t>
            </a:r>
          </a:p>
          <a:p>
            <a:pPr algn="ctr" defTabSz="3429914">
              <a:lnSpc>
                <a:spcPts val="5777"/>
              </a:lnSpc>
            </a:pPr>
            <a:r>
              <a:rPr lang="en-US" b="1" spc="375" dirty="0" smtClean="0">
                <a:solidFill>
                  <a:schemeClr val="bg1"/>
                </a:solidFill>
                <a:latin typeface="Montserrat Semi" charset="0"/>
                <a:ea typeface="Montserrat Semi" charset="0"/>
                <a:cs typeface="Montserrat Semi" charset="0"/>
                <a:sym typeface="Bebas Neue" charset="0"/>
              </a:rPr>
              <a:t>OF THE WAY</a:t>
            </a:r>
            <a:endParaRPr lang="en-US" b="1" spc="375" dirty="0">
              <a:solidFill>
                <a:schemeClr val="bg1"/>
              </a:solidFill>
              <a:latin typeface="Montserrat Semi" charset="0"/>
              <a:ea typeface="Montserrat Semi" charset="0"/>
              <a:cs typeface="Montserrat Semi" charset="0"/>
              <a:sym typeface="Bebas Neue" charset="0"/>
            </a:endParaRPr>
          </a:p>
        </p:txBody>
      </p:sp>
      <p:sp>
        <p:nvSpPr>
          <p:cNvPr id="18" name="Subtitle 2"/>
          <p:cNvSpPr txBox="1">
            <a:spLocks/>
          </p:cNvSpPr>
          <p:nvPr/>
        </p:nvSpPr>
        <p:spPr>
          <a:xfrm>
            <a:off x="10812196" y="5553262"/>
            <a:ext cx="6322749" cy="1312226"/>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sz="1800" dirty="0" smtClean="0">
                <a:solidFill>
                  <a:srgbClr val="000000"/>
                </a:solidFill>
                <a:latin typeface="Poppins Light" charset="0"/>
                <a:ea typeface="Poppins Light" charset="0"/>
                <a:cs typeface="Poppins Light" charset="0"/>
              </a:rPr>
              <a:t>Negotiate the best price and complete the legal paperwork, including all contracts, disclosures and statutory requirements, to safeguard the sale of your home.</a:t>
            </a:r>
            <a:endParaRPr lang="en-US" sz="1800" dirty="0">
              <a:solidFill>
                <a:srgbClr val="000000"/>
              </a:solidFill>
              <a:latin typeface="Poppins Light" charset="0"/>
              <a:ea typeface="Poppins Light" charset="0"/>
              <a:cs typeface="Poppins Light" charset="0"/>
            </a:endParaRPr>
          </a:p>
        </p:txBody>
      </p:sp>
      <p:sp>
        <p:nvSpPr>
          <p:cNvPr id="19" name="TextBox 18"/>
          <p:cNvSpPr txBox="1"/>
          <p:nvPr/>
        </p:nvSpPr>
        <p:spPr>
          <a:xfrm>
            <a:off x="10900397" y="5065186"/>
            <a:ext cx="6494386" cy="461665"/>
          </a:xfrm>
          <a:prstGeom prst="rect">
            <a:avLst/>
          </a:prstGeom>
          <a:noFill/>
        </p:spPr>
        <p:txBody>
          <a:bodyPr wrap="none" rtlCol="0" anchor="ctr" anchorCtr="0">
            <a:spAutoFit/>
          </a:bodyPr>
          <a:lstStyle/>
          <a:p>
            <a:r>
              <a:rPr lang="en-US" sz="2400" b="1" dirty="0" smtClean="0">
                <a:solidFill>
                  <a:schemeClr val="tx2"/>
                </a:solidFill>
                <a:latin typeface="Poppins SemiBold" charset="0"/>
                <a:ea typeface="Poppins SemiBold" charset="0"/>
                <a:cs typeface="Poppins SemiBold" charset="0"/>
              </a:rPr>
              <a:t>NEGOTIATE THE BEST PRICE AND TERMS</a:t>
            </a:r>
            <a:endParaRPr lang="en-US" sz="2400" b="1" dirty="0">
              <a:solidFill>
                <a:schemeClr val="tx2"/>
              </a:solidFill>
              <a:latin typeface="Poppins SemiBold" charset="0"/>
              <a:ea typeface="Poppins SemiBold" charset="0"/>
              <a:cs typeface="Poppins SemiBold" charset="0"/>
            </a:endParaRPr>
          </a:p>
        </p:txBody>
      </p:sp>
      <p:sp>
        <p:nvSpPr>
          <p:cNvPr id="22" name="Subtitle 2"/>
          <p:cNvSpPr txBox="1">
            <a:spLocks/>
          </p:cNvSpPr>
          <p:nvPr/>
        </p:nvSpPr>
        <p:spPr>
          <a:xfrm>
            <a:off x="10812196" y="9254497"/>
            <a:ext cx="6322749" cy="923529"/>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sz="1800" dirty="0" smtClean="0">
                <a:solidFill>
                  <a:srgbClr val="000000"/>
                </a:solidFill>
                <a:latin typeface="Poppins Light" charset="0"/>
                <a:ea typeface="Poppins Light" charset="0"/>
                <a:cs typeface="Poppins Light" charset="0"/>
              </a:rPr>
              <a:t>Make sure you’re protected through out the sale process and you get full sale price at closing.</a:t>
            </a:r>
            <a:endParaRPr lang="en-US" sz="1800" dirty="0">
              <a:solidFill>
                <a:srgbClr val="000000"/>
              </a:solidFill>
              <a:latin typeface="Poppins Light" charset="0"/>
              <a:ea typeface="Poppins Light" charset="0"/>
              <a:cs typeface="Poppins Light" charset="0"/>
            </a:endParaRPr>
          </a:p>
        </p:txBody>
      </p:sp>
      <p:sp>
        <p:nvSpPr>
          <p:cNvPr id="23" name="TextBox 22"/>
          <p:cNvSpPr txBox="1"/>
          <p:nvPr/>
        </p:nvSpPr>
        <p:spPr>
          <a:xfrm>
            <a:off x="10900397" y="8766420"/>
            <a:ext cx="7331905" cy="461665"/>
          </a:xfrm>
          <a:prstGeom prst="rect">
            <a:avLst/>
          </a:prstGeom>
          <a:noFill/>
        </p:spPr>
        <p:txBody>
          <a:bodyPr wrap="none" rtlCol="0" anchor="ctr" anchorCtr="0">
            <a:spAutoFit/>
          </a:bodyPr>
          <a:lstStyle/>
          <a:p>
            <a:r>
              <a:rPr lang="en-US" sz="2400" b="1" dirty="0" smtClean="0">
                <a:solidFill>
                  <a:schemeClr val="tx2"/>
                </a:solidFill>
                <a:latin typeface="Poppins SemiBold" charset="0"/>
                <a:ea typeface="Poppins SemiBold" charset="0"/>
                <a:cs typeface="Poppins SemiBold" charset="0"/>
              </a:rPr>
              <a:t>MANAGE LEGAL COMPLIANCE AND TRANSFER</a:t>
            </a:r>
            <a:endParaRPr lang="en-US" sz="2400" b="1" dirty="0">
              <a:solidFill>
                <a:schemeClr val="tx2"/>
              </a:solidFill>
              <a:latin typeface="Poppins SemiBold" charset="0"/>
              <a:ea typeface="Poppins SemiBold" charset="0"/>
              <a:cs typeface="Poppins SemiBold" charset="0"/>
            </a:endParaRPr>
          </a:p>
        </p:txBody>
      </p:sp>
      <p:sp>
        <p:nvSpPr>
          <p:cNvPr id="24" name="Subtitle 2"/>
          <p:cNvSpPr txBox="1">
            <a:spLocks/>
          </p:cNvSpPr>
          <p:nvPr/>
        </p:nvSpPr>
        <p:spPr>
          <a:xfrm>
            <a:off x="10812196" y="3699396"/>
            <a:ext cx="6322749" cy="1312226"/>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sz="1800" dirty="0" smtClean="0">
                <a:latin typeface="Poppins Light" charset="0"/>
                <a:ea typeface="Poppins Light" charset="0"/>
                <a:cs typeface="Poppins Light" charset="0"/>
              </a:rPr>
              <a:t>Manage and lead the entire marketing and sales process, at no cost to you, with as much or as little involvement from you as you require.</a:t>
            </a:r>
            <a:endParaRPr lang="en-US" sz="1800" dirty="0">
              <a:latin typeface="Poppins Light" charset="0"/>
              <a:ea typeface="Poppins Light" charset="0"/>
              <a:cs typeface="Poppins Light" charset="0"/>
            </a:endParaRPr>
          </a:p>
        </p:txBody>
      </p:sp>
      <p:sp>
        <p:nvSpPr>
          <p:cNvPr id="25" name="TextBox 24"/>
          <p:cNvSpPr txBox="1"/>
          <p:nvPr/>
        </p:nvSpPr>
        <p:spPr>
          <a:xfrm>
            <a:off x="10900398" y="3211320"/>
            <a:ext cx="6037981" cy="461665"/>
          </a:xfrm>
          <a:prstGeom prst="rect">
            <a:avLst/>
          </a:prstGeom>
          <a:noFill/>
        </p:spPr>
        <p:txBody>
          <a:bodyPr wrap="none" rtlCol="0" anchor="ctr" anchorCtr="0">
            <a:spAutoFit/>
          </a:bodyPr>
          <a:lstStyle/>
          <a:p>
            <a:r>
              <a:rPr lang="en-US" sz="2400" b="1" dirty="0" smtClean="0">
                <a:solidFill>
                  <a:schemeClr val="tx2"/>
                </a:solidFill>
                <a:latin typeface="Poppins SemiBold" charset="0"/>
                <a:ea typeface="Poppins SemiBold" charset="0"/>
                <a:cs typeface="Poppins SemiBold" charset="0"/>
              </a:rPr>
              <a:t>MANAGE MARKETING AND SHOWINGS</a:t>
            </a:r>
            <a:endParaRPr lang="en-US" sz="2400" b="1" dirty="0">
              <a:solidFill>
                <a:schemeClr val="tx2"/>
              </a:solidFill>
              <a:latin typeface="Poppins SemiBold" charset="0"/>
              <a:ea typeface="Poppins SemiBold" charset="0"/>
              <a:cs typeface="Poppins SemiBold" charset="0"/>
            </a:endParaRPr>
          </a:p>
        </p:txBody>
      </p:sp>
      <p:sp>
        <p:nvSpPr>
          <p:cNvPr id="26" name="Shape 2645"/>
          <p:cNvSpPr/>
          <p:nvPr/>
        </p:nvSpPr>
        <p:spPr>
          <a:xfrm>
            <a:off x="10288451" y="3285896"/>
            <a:ext cx="419100" cy="30480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27" name="Shape 2687"/>
          <p:cNvSpPr/>
          <p:nvPr/>
        </p:nvSpPr>
        <p:spPr>
          <a:xfrm>
            <a:off x="10288451" y="5083444"/>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28" name="Subtitle 2"/>
          <p:cNvSpPr txBox="1">
            <a:spLocks/>
          </p:cNvSpPr>
          <p:nvPr/>
        </p:nvSpPr>
        <p:spPr>
          <a:xfrm>
            <a:off x="10812196" y="7407129"/>
            <a:ext cx="6322749" cy="1312226"/>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sz="1800" dirty="0" smtClean="0">
                <a:solidFill>
                  <a:srgbClr val="000000"/>
                </a:solidFill>
                <a:latin typeface="Poppins Light" charset="0"/>
                <a:ea typeface="Poppins Light" charset="0"/>
                <a:cs typeface="Poppins Light" charset="0"/>
              </a:rPr>
              <a:t>Manage, co-ordinate and review every timeline, inspection and condition to ensure your home closes on time with the least amount of frustration and unexpected snags.</a:t>
            </a:r>
            <a:endParaRPr lang="en-US" sz="1800" dirty="0">
              <a:solidFill>
                <a:srgbClr val="000000"/>
              </a:solidFill>
              <a:latin typeface="Poppins Light" charset="0"/>
              <a:ea typeface="Poppins Light" charset="0"/>
              <a:cs typeface="Poppins Light" charset="0"/>
            </a:endParaRPr>
          </a:p>
        </p:txBody>
      </p:sp>
      <p:sp>
        <p:nvSpPr>
          <p:cNvPr id="29" name="TextBox 28"/>
          <p:cNvSpPr txBox="1"/>
          <p:nvPr/>
        </p:nvSpPr>
        <p:spPr>
          <a:xfrm>
            <a:off x="10900397" y="6919052"/>
            <a:ext cx="5017870" cy="461665"/>
          </a:xfrm>
          <a:prstGeom prst="rect">
            <a:avLst/>
          </a:prstGeom>
          <a:noFill/>
        </p:spPr>
        <p:txBody>
          <a:bodyPr wrap="none" rtlCol="0" anchor="ctr" anchorCtr="0">
            <a:spAutoFit/>
          </a:bodyPr>
          <a:lstStyle/>
          <a:p>
            <a:r>
              <a:rPr lang="en-US" sz="2400" b="1" dirty="0" smtClean="0">
                <a:solidFill>
                  <a:schemeClr val="tx2"/>
                </a:solidFill>
                <a:latin typeface="Poppins SemiBold" charset="0"/>
                <a:ea typeface="Poppins SemiBold" charset="0"/>
                <a:cs typeface="Poppins SemiBold" charset="0"/>
              </a:rPr>
              <a:t>MANAGE CONTRACT TO CLOSE</a:t>
            </a:r>
            <a:endParaRPr lang="en-US" sz="2400" b="1" dirty="0">
              <a:solidFill>
                <a:schemeClr val="tx2"/>
              </a:solidFill>
              <a:latin typeface="Poppins SemiBold" charset="0"/>
              <a:ea typeface="Poppins SemiBold" charset="0"/>
              <a:cs typeface="Poppins SemiBold" charset="0"/>
            </a:endParaRPr>
          </a:p>
        </p:txBody>
      </p:sp>
      <p:sp>
        <p:nvSpPr>
          <p:cNvPr id="30" name="Shape 2783"/>
          <p:cNvSpPr/>
          <p:nvPr/>
        </p:nvSpPr>
        <p:spPr>
          <a:xfrm>
            <a:off x="10288450" y="6968908"/>
            <a:ext cx="419100" cy="361951"/>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tx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31" name="Shape 2547"/>
          <p:cNvSpPr/>
          <p:nvPr/>
        </p:nvSpPr>
        <p:spPr>
          <a:xfrm>
            <a:off x="10288449" y="8747679"/>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pic>
        <p:nvPicPr>
          <p:cNvPr id="4" name="Picture Placeholder 3" descr="Spaniel on Couch.jpg"/>
          <p:cNvPicPr>
            <a:picLocks noGrp="1" noChangeAspect="1"/>
          </p:cNvPicPr>
          <p:nvPr>
            <p:ph type="pic" sz="quarter" idx="13"/>
          </p:nvPr>
        </p:nvPicPr>
        <p:blipFill>
          <a:blip r:embed="rId3" cstate="print">
            <a:extLst>
              <a:ext uri="{28A0092B-C50C-407E-A947-70E740481C1C}">
                <a14:useLocalDpi xmlns:a14="http://schemas.microsoft.com/office/drawing/2010/main" xmlns="" val="0"/>
              </a:ext>
            </a:extLst>
          </a:blip>
          <a:srcRect l="20404" r="20404"/>
          <a:stretch>
            <a:fillRect/>
          </a:stretch>
        </p:blipFill>
        <p:spPr/>
      </p:pic>
    </p:spTree>
    <p:extLst>
      <p:ext uri="{BB962C8B-B14F-4D97-AF65-F5344CB8AC3E}">
        <p14:creationId xmlns:p14="http://schemas.microsoft.com/office/powerpoint/2010/main" xmlns="" val="1488545204"/>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50000">
                                          <p:cBhvr additive="base">
                                            <p:cTn id="7" dur="75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50000">
                                          <p:cBhvr additive="base">
                                            <p:cTn id="11" dur="750" fill="hold"/>
                                            <p:tgtEl>
                                              <p:spTgt spid="25"/>
                                            </p:tgtEl>
                                            <p:attrNameLst>
                                              <p:attrName>ppt_x</p:attrName>
                                            </p:attrNameLst>
                                          </p:cBhvr>
                                          <p:tavLst>
                                            <p:tav tm="0">
                                              <p:val>
                                                <p:strVal val="0-#ppt_w/2"/>
                                              </p:val>
                                            </p:tav>
                                            <p:tav tm="100000">
                                              <p:val>
                                                <p:strVal val="#ppt_x"/>
                                              </p:val>
                                            </p:tav>
                                          </p:tavLst>
                                        </p:anim>
                                        <p:anim calcmode="lin" valueType="num" p14:bounceEnd="50000">
                                          <p:cBhvr additive="base">
                                            <p:cTn id="12" dur="7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50000">
                                          <p:cBhvr additive="base">
                                            <p:cTn id="15" dur="750" fill="hold"/>
                                            <p:tgtEl>
                                              <p:spTgt spid="24"/>
                                            </p:tgtEl>
                                            <p:attrNameLst>
                                              <p:attrName>ppt_x</p:attrName>
                                            </p:attrNameLst>
                                          </p:cBhvr>
                                          <p:tavLst>
                                            <p:tav tm="0">
                                              <p:val>
                                                <p:strVal val="0-#ppt_w/2"/>
                                              </p:val>
                                            </p:tav>
                                            <p:tav tm="100000">
                                              <p:val>
                                                <p:strVal val="#ppt_x"/>
                                              </p:val>
                                            </p:tav>
                                          </p:tavLst>
                                        </p:anim>
                                        <p:anim calcmode="lin" valueType="num" p14:bounceEnd="50000">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14:bounceEnd="50000">
                                          <p:cBhvr additive="base">
                                            <p:cTn id="19" dur="75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50000">
                                          <p:cBhvr additive="base">
                                            <p:cTn id="23" dur="75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2" presetClass="entr" presetSubtype="8" fill="hold" grpId="0" nodeType="afterEffect" p14:presetBounceEnd="50000">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14:bounceEnd="50000">
                                          <p:cBhvr additive="base">
                                            <p:cTn id="28" dur="75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29" dur="7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14:presetBounceEnd="50000">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14:bounceEnd="50000">
                                          <p:cBhvr additive="base">
                                            <p:cTn id="32" dur="75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33" dur="750" fill="hold"/>
                                            <p:tgtEl>
                                              <p:spTgt spid="19"/>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75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37" dur="75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8" fill="hold" grpId="0" nodeType="afterEffect" p14:presetBounceEnd="50000">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14:bounceEnd="50000">
                                          <p:cBhvr additive="base">
                                            <p:cTn id="41" dur="75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42" dur="750" fill="hold"/>
                                            <p:tgtEl>
                                              <p:spTgt spid="30"/>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14:presetBounceEnd="50000">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14:bounceEnd="50000">
                                          <p:cBhvr additive="base">
                                            <p:cTn id="45" dur="75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46" dur="750" fill="hold"/>
                                            <p:tgtEl>
                                              <p:spTgt spid="2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50000">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14:bounceEnd="50000">
                                          <p:cBhvr additive="base">
                                            <p:cTn id="49" dur="75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50" dur="750" fill="hold"/>
                                            <p:tgtEl>
                                              <p:spTgt spid="28"/>
                                            </p:tgtEl>
                                            <p:attrNameLst>
                                              <p:attrName>ppt_y</p:attrName>
                                            </p:attrNameLst>
                                          </p:cBhvr>
                                          <p:tavLst>
                                            <p:tav tm="0">
                                              <p:val>
                                                <p:strVal val="#ppt_y"/>
                                              </p:val>
                                            </p:tav>
                                            <p:tav tm="100000">
                                              <p:val>
                                                <p:strVal val="#ppt_y"/>
                                              </p:val>
                                            </p:tav>
                                          </p:tavLst>
                                        </p:anim>
                                      </p:childTnLst>
                                    </p:cTn>
                                  </p:par>
                                </p:childTnLst>
                              </p:cTn>
                            </p:par>
                            <p:par>
                              <p:cTn id="51" fill="hold">
                                <p:stCondLst>
                                  <p:cond delay="2250"/>
                                </p:stCondLst>
                                <p:childTnLst>
                                  <p:par>
                                    <p:cTn id="52" presetID="2" presetClass="entr" presetSubtype="8" fill="hold" grpId="0" nodeType="afterEffect" p14:presetBounceEnd="50000">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14:bounceEnd="50000">
                                          <p:cBhvr additive="base">
                                            <p:cTn id="54" dur="75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55" dur="750" fill="hold"/>
                                            <p:tgtEl>
                                              <p:spTgt spid="3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14:presetBounceEnd="50000">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14:bounceEnd="50000">
                                          <p:cBhvr additive="base">
                                            <p:cTn id="58" dur="75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9" dur="750" fill="hold"/>
                                            <p:tgtEl>
                                              <p:spTgt spid="23"/>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14:presetBounceEnd="50000">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14:bounceEnd="50000">
                                          <p:cBhvr additive="base">
                                            <p:cTn id="62" dur="75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63"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18" grpId="0"/>
          <p:bldP spid="19" grpId="0"/>
          <p:bldP spid="22" grpId="0"/>
          <p:bldP spid="23" grpId="0"/>
          <p:bldP spid="24" grpId="0"/>
          <p:bldP spid="25" grpId="0"/>
          <p:bldP spid="26" grpId="0" animBg="1"/>
          <p:bldP spid="27" grpId="0" animBg="1"/>
          <p:bldP spid="28" grpId="0"/>
          <p:bldP spid="29" grpId="0"/>
          <p:bldP spid="30" grpId="0" animBg="1"/>
          <p:bldP spid="3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0-#ppt_w/2"/>
                                              </p:val>
                                            </p:tav>
                                            <p:tav tm="100000">
                                              <p:val>
                                                <p:strVal val="#ppt_x"/>
                                              </p:val>
                                            </p:tav>
                                          </p:tavLst>
                                        </p:anim>
                                        <p:anim calcmode="lin" valueType="num">
                                          <p:cBhvr additive="base">
                                            <p:cTn id="12" dur="7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0-#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0-#ppt_w/2"/>
                                              </p:val>
                                            </p:tav>
                                            <p:tav tm="100000">
                                              <p:val>
                                                <p:strVal val="#ppt_x"/>
                                              </p:val>
                                            </p:tav>
                                          </p:tavLst>
                                        </p:anim>
                                        <p:anim calcmode="lin" valueType="num">
                                          <p:cBhvr additive="base">
                                            <p:cTn id="29" dur="7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750" fill="hold"/>
                                            <p:tgtEl>
                                              <p:spTgt spid="19"/>
                                            </p:tgtEl>
                                            <p:attrNameLst>
                                              <p:attrName>ppt_x</p:attrName>
                                            </p:attrNameLst>
                                          </p:cBhvr>
                                          <p:tavLst>
                                            <p:tav tm="0">
                                              <p:val>
                                                <p:strVal val="0-#ppt_w/2"/>
                                              </p:val>
                                            </p:tav>
                                            <p:tav tm="100000">
                                              <p:val>
                                                <p:strVal val="#ppt_x"/>
                                              </p:val>
                                            </p:tav>
                                          </p:tavLst>
                                        </p:anim>
                                        <p:anim calcmode="lin" valueType="num">
                                          <p:cBhvr additive="base">
                                            <p:cTn id="33" dur="750" fill="hold"/>
                                            <p:tgtEl>
                                              <p:spTgt spid="19"/>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0-#ppt_w/2"/>
                                              </p:val>
                                            </p:tav>
                                            <p:tav tm="100000">
                                              <p:val>
                                                <p:strVal val="#ppt_x"/>
                                              </p:val>
                                            </p:tav>
                                          </p:tavLst>
                                        </p:anim>
                                        <p:anim calcmode="lin" valueType="num">
                                          <p:cBhvr additive="base">
                                            <p:cTn id="37" dur="75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8"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750" fill="hold"/>
                                            <p:tgtEl>
                                              <p:spTgt spid="30"/>
                                            </p:tgtEl>
                                            <p:attrNameLst>
                                              <p:attrName>ppt_x</p:attrName>
                                            </p:attrNameLst>
                                          </p:cBhvr>
                                          <p:tavLst>
                                            <p:tav tm="0">
                                              <p:val>
                                                <p:strVal val="0-#ppt_w/2"/>
                                              </p:val>
                                            </p:tav>
                                            <p:tav tm="100000">
                                              <p:val>
                                                <p:strVal val="#ppt_x"/>
                                              </p:val>
                                            </p:tav>
                                          </p:tavLst>
                                        </p:anim>
                                        <p:anim calcmode="lin" valueType="num">
                                          <p:cBhvr additive="base">
                                            <p:cTn id="42" dur="750" fill="hold"/>
                                            <p:tgtEl>
                                              <p:spTgt spid="30"/>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750" fill="hold"/>
                                            <p:tgtEl>
                                              <p:spTgt spid="29"/>
                                            </p:tgtEl>
                                            <p:attrNameLst>
                                              <p:attrName>ppt_x</p:attrName>
                                            </p:attrNameLst>
                                          </p:cBhvr>
                                          <p:tavLst>
                                            <p:tav tm="0">
                                              <p:val>
                                                <p:strVal val="0-#ppt_w/2"/>
                                              </p:val>
                                            </p:tav>
                                            <p:tav tm="100000">
                                              <p:val>
                                                <p:strVal val="#ppt_x"/>
                                              </p:val>
                                            </p:tav>
                                          </p:tavLst>
                                        </p:anim>
                                        <p:anim calcmode="lin" valueType="num">
                                          <p:cBhvr additive="base">
                                            <p:cTn id="46" dur="750" fill="hold"/>
                                            <p:tgtEl>
                                              <p:spTgt spid="2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750" fill="hold"/>
                                            <p:tgtEl>
                                              <p:spTgt spid="28"/>
                                            </p:tgtEl>
                                            <p:attrNameLst>
                                              <p:attrName>ppt_x</p:attrName>
                                            </p:attrNameLst>
                                          </p:cBhvr>
                                          <p:tavLst>
                                            <p:tav tm="0">
                                              <p:val>
                                                <p:strVal val="0-#ppt_w/2"/>
                                              </p:val>
                                            </p:tav>
                                            <p:tav tm="100000">
                                              <p:val>
                                                <p:strVal val="#ppt_x"/>
                                              </p:val>
                                            </p:tav>
                                          </p:tavLst>
                                        </p:anim>
                                        <p:anim calcmode="lin" valueType="num">
                                          <p:cBhvr additive="base">
                                            <p:cTn id="50" dur="750" fill="hold"/>
                                            <p:tgtEl>
                                              <p:spTgt spid="28"/>
                                            </p:tgtEl>
                                            <p:attrNameLst>
                                              <p:attrName>ppt_y</p:attrName>
                                            </p:attrNameLst>
                                          </p:cBhvr>
                                          <p:tavLst>
                                            <p:tav tm="0">
                                              <p:val>
                                                <p:strVal val="#ppt_y"/>
                                              </p:val>
                                            </p:tav>
                                            <p:tav tm="100000">
                                              <p:val>
                                                <p:strVal val="#ppt_y"/>
                                              </p:val>
                                            </p:tav>
                                          </p:tavLst>
                                        </p:anim>
                                      </p:childTnLst>
                                    </p:cTn>
                                  </p:par>
                                </p:childTnLst>
                              </p:cTn>
                            </p:par>
                            <p:par>
                              <p:cTn id="51" fill="hold">
                                <p:stCondLst>
                                  <p:cond delay="2250"/>
                                </p:stCondLst>
                                <p:childTnLst>
                                  <p:par>
                                    <p:cTn id="52" presetID="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750" fill="hold"/>
                                            <p:tgtEl>
                                              <p:spTgt spid="31"/>
                                            </p:tgtEl>
                                            <p:attrNameLst>
                                              <p:attrName>ppt_x</p:attrName>
                                            </p:attrNameLst>
                                          </p:cBhvr>
                                          <p:tavLst>
                                            <p:tav tm="0">
                                              <p:val>
                                                <p:strVal val="0-#ppt_w/2"/>
                                              </p:val>
                                            </p:tav>
                                            <p:tav tm="100000">
                                              <p:val>
                                                <p:strVal val="#ppt_x"/>
                                              </p:val>
                                            </p:tav>
                                          </p:tavLst>
                                        </p:anim>
                                        <p:anim calcmode="lin" valueType="num">
                                          <p:cBhvr additive="base">
                                            <p:cTn id="55" dur="750" fill="hold"/>
                                            <p:tgtEl>
                                              <p:spTgt spid="3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750" fill="hold"/>
                                            <p:tgtEl>
                                              <p:spTgt spid="23"/>
                                            </p:tgtEl>
                                            <p:attrNameLst>
                                              <p:attrName>ppt_x</p:attrName>
                                            </p:attrNameLst>
                                          </p:cBhvr>
                                          <p:tavLst>
                                            <p:tav tm="0">
                                              <p:val>
                                                <p:strVal val="0-#ppt_w/2"/>
                                              </p:val>
                                            </p:tav>
                                            <p:tav tm="100000">
                                              <p:val>
                                                <p:strVal val="#ppt_x"/>
                                              </p:val>
                                            </p:tav>
                                          </p:tavLst>
                                        </p:anim>
                                        <p:anim calcmode="lin" valueType="num">
                                          <p:cBhvr additive="base">
                                            <p:cTn id="59" dur="750" fill="hold"/>
                                            <p:tgtEl>
                                              <p:spTgt spid="23"/>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750" fill="hold"/>
                                            <p:tgtEl>
                                              <p:spTgt spid="22"/>
                                            </p:tgtEl>
                                            <p:attrNameLst>
                                              <p:attrName>ppt_x</p:attrName>
                                            </p:attrNameLst>
                                          </p:cBhvr>
                                          <p:tavLst>
                                            <p:tav tm="0">
                                              <p:val>
                                                <p:strVal val="0-#ppt_w/2"/>
                                              </p:val>
                                            </p:tav>
                                            <p:tav tm="100000">
                                              <p:val>
                                                <p:strVal val="#ppt_x"/>
                                              </p:val>
                                            </p:tav>
                                          </p:tavLst>
                                        </p:anim>
                                        <p:anim calcmode="lin" valueType="num">
                                          <p:cBhvr additive="base">
                                            <p:cTn id="63"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18" grpId="0"/>
          <p:bldP spid="19" grpId="0"/>
          <p:bldP spid="22" grpId="0"/>
          <p:bldP spid="23" grpId="0"/>
          <p:bldP spid="24" grpId="0"/>
          <p:bldP spid="25" grpId="0"/>
          <p:bldP spid="26" grpId="0" animBg="1"/>
          <p:bldP spid="27" grpId="0" animBg="1"/>
          <p:bldP spid="28" grpId="0"/>
          <p:bldP spid="29" grpId="0"/>
          <p:bldP spid="30" grpId="0" animBg="1"/>
          <p:bldP spid="3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35"/>
          <p:cNvSpPr>
            <a:spLocks noChangeAspect="1" noChangeArrowheads="1"/>
          </p:cNvSpPr>
          <p:nvPr/>
        </p:nvSpPr>
        <p:spPr bwMode="auto">
          <a:xfrm>
            <a:off x="1764527" y="3085999"/>
            <a:ext cx="6015019" cy="7271374"/>
          </a:xfrm>
          <a:custGeom>
            <a:avLst/>
            <a:gdLst>
              <a:gd name="T0" fmla="*/ 2401 w 6863"/>
              <a:gd name="T1" fmla="*/ 8242 h 8294"/>
              <a:gd name="T2" fmla="*/ 2272 w 6863"/>
              <a:gd name="T3" fmla="*/ 8190 h 8294"/>
              <a:gd name="T4" fmla="*/ 2086 w 6863"/>
              <a:gd name="T5" fmla="*/ 8197 h 8294"/>
              <a:gd name="T6" fmla="*/ 1861 w 6863"/>
              <a:gd name="T7" fmla="*/ 8062 h 8294"/>
              <a:gd name="T8" fmla="*/ 2022 w 6863"/>
              <a:gd name="T9" fmla="*/ 8197 h 8294"/>
              <a:gd name="T10" fmla="*/ 1881 w 6863"/>
              <a:gd name="T11" fmla="*/ 8261 h 8294"/>
              <a:gd name="T12" fmla="*/ 1553 w 6863"/>
              <a:gd name="T13" fmla="*/ 8190 h 8294"/>
              <a:gd name="T14" fmla="*/ 1123 w 6863"/>
              <a:gd name="T15" fmla="*/ 8101 h 8294"/>
              <a:gd name="T16" fmla="*/ 789 w 6863"/>
              <a:gd name="T17" fmla="*/ 7966 h 8294"/>
              <a:gd name="T18" fmla="*/ 668 w 6863"/>
              <a:gd name="T19" fmla="*/ 7863 h 8294"/>
              <a:gd name="T20" fmla="*/ 725 w 6863"/>
              <a:gd name="T21" fmla="*/ 7651 h 8294"/>
              <a:gd name="T22" fmla="*/ 481 w 6863"/>
              <a:gd name="T23" fmla="*/ 7420 h 8294"/>
              <a:gd name="T24" fmla="*/ 372 w 6863"/>
              <a:gd name="T25" fmla="*/ 7273 h 8294"/>
              <a:gd name="T26" fmla="*/ 199 w 6863"/>
              <a:gd name="T27" fmla="*/ 7241 h 8294"/>
              <a:gd name="T28" fmla="*/ 51 w 6863"/>
              <a:gd name="T29" fmla="*/ 7022 h 8294"/>
              <a:gd name="T30" fmla="*/ 96 w 6863"/>
              <a:gd name="T31" fmla="*/ 6990 h 8294"/>
              <a:gd name="T32" fmla="*/ 51 w 6863"/>
              <a:gd name="T33" fmla="*/ 6849 h 8294"/>
              <a:gd name="T34" fmla="*/ 122 w 6863"/>
              <a:gd name="T35" fmla="*/ 6438 h 8294"/>
              <a:gd name="T36" fmla="*/ 359 w 6863"/>
              <a:gd name="T37" fmla="*/ 6194 h 8294"/>
              <a:gd name="T38" fmla="*/ 680 w 6863"/>
              <a:gd name="T39" fmla="*/ 6124 h 8294"/>
              <a:gd name="T40" fmla="*/ 1014 w 6863"/>
              <a:gd name="T41" fmla="*/ 6143 h 8294"/>
              <a:gd name="T42" fmla="*/ 2561 w 6863"/>
              <a:gd name="T43" fmla="*/ 6214 h 8294"/>
              <a:gd name="T44" fmla="*/ 3774 w 6863"/>
              <a:gd name="T45" fmla="*/ 6008 h 8294"/>
              <a:gd name="T46" fmla="*/ 4422 w 6863"/>
              <a:gd name="T47" fmla="*/ 5713 h 8294"/>
              <a:gd name="T48" fmla="*/ 5546 w 6863"/>
              <a:gd name="T49" fmla="*/ 4654 h 8294"/>
              <a:gd name="T50" fmla="*/ 4634 w 6863"/>
              <a:gd name="T51" fmla="*/ 4179 h 8294"/>
              <a:gd name="T52" fmla="*/ 3550 w 6863"/>
              <a:gd name="T53" fmla="*/ 4089 h 8294"/>
              <a:gd name="T54" fmla="*/ 2856 w 6863"/>
              <a:gd name="T55" fmla="*/ 4102 h 8294"/>
              <a:gd name="T56" fmla="*/ 1849 w 6863"/>
              <a:gd name="T57" fmla="*/ 3954 h 8294"/>
              <a:gd name="T58" fmla="*/ 1194 w 6863"/>
              <a:gd name="T59" fmla="*/ 3409 h 8294"/>
              <a:gd name="T60" fmla="*/ 1316 w 6863"/>
              <a:gd name="T61" fmla="*/ 1888 h 8294"/>
              <a:gd name="T62" fmla="*/ 1650 w 6863"/>
              <a:gd name="T63" fmla="*/ 1477 h 8294"/>
              <a:gd name="T64" fmla="*/ 2664 w 6863"/>
              <a:gd name="T65" fmla="*/ 694 h 8294"/>
              <a:gd name="T66" fmla="*/ 3402 w 6863"/>
              <a:gd name="T67" fmla="*/ 373 h 8294"/>
              <a:gd name="T68" fmla="*/ 4820 w 6863"/>
              <a:gd name="T69" fmla="*/ 26 h 8294"/>
              <a:gd name="T70" fmla="*/ 6316 w 6863"/>
              <a:gd name="T71" fmla="*/ 97 h 8294"/>
              <a:gd name="T72" fmla="*/ 6592 w 6863"/>
              <a:gd name="T73" fmla="*/ 276 h 8294"/>
              <a:gd name="T74" fmla="*/ 6772 w 6863"/>
              <a:gd name="T75" fmla="*/ 899 h 8294"/>
              <a:gd name="T76" fmla="*/ 6740 w 6863"/>
              <a:gd name="T77" fmla="*/ 1823 h 8294"/>
              <a:gd name="T78" fmla="*/ 6451 w 6863"/>
              <a:gd name="T79" fmla="*/ 2087 h 8294"/>
              <a:gd name="T80" fmla="*/ 6123 w 6863"/>
              <a:gd name="T81" fmla="*/ 2196 h 8294"/>
              <a:gd name="T82" fmla="*/ 5636 w 6863"/>
              <a:gd name="T83" fmla="*/ 2029 h 8294"/>
              <a:gd name="T84" fmla="*/ 4679 w 6863"/>
              <a:gd name="T85" fmla="*/ 1933 h 8294"/>
              <a:gd name="T86" fmla="*/ 4146 w 6863"/>
              <a:gd name="T87" fmla="*/ 1997 h 8294"/>
              <a:gd name="T88" fmla="*/ 3614 w 6863"/>
              <a:gd name="T89" fmla="*/ 2055 h 8294"/>
              <a:gd name="T90" fmla="*/ 3389 w 6863"/>
              <a:gd name="T91" fmla="*/ 2151 h 8294"/>
              <a:gd name="T92" fmla="*/ 2978 w 6863"/>
              <a:gd name="T93" fmla="*/ 2388 h 8294"/>
              <a:gd name="T94" fmla="*/ 2600 w 6863"/>
              <a:gd name="T95" fmla="*/ 2645 h 8294"/>
              <a:gd name="T96" fmla="*/ 3248 w 6863"/>
              <a:gd name="T97" fmla="*/ 2170 h 8294"/>
              <a:gd name="T98" fmla="*/ 3550 w 6863"/>
              <a:gd name="T99" fmla="*/ 1997 h 8294"/>
              <a:gd name="T100" fmla="*/ 3267 w 6863"/>
              <a:gd name="T101" fmla="*/ 2067 h 8294"/>
              <a:gd name="T102" fmla="*/ 2632 w 6863"/>
              <a:gd name="T103" fmla="*/ 2517 h 8294"/>
              <a:gd name="T104" fmla="*/ 2952 w 6863"/>
              <a:gd name="T105" fmla="*/ 3698 h 8294"/>
              <a:gd name="T106" fmla="*/ 6001 w 6863"/>
              <a:gd name="T107" fmla="*/ 4263 h 8294"/>
              <a:gd name="T108" fmla="*/ 6412 w 6863"/>
              <a:gd name="T109" fmla="*/ 6631 h 8294"/>
              <a:gd name="T110" fmla="*/ 5084 w 6863"/>
              <a:gd name="T111" fmla="*/ 7805 h 8294"/>
              <a:gd name="T112" fmla="*/ 3517 w 6863"/>
              <a:gd name="T113" fmla="*/ 8216 h 8294"/>
              <a:gd name="T114" fmla="*/ 2568 w 6863"/>
              <a:gd name="T115" fmla="*/ 8235 h 8294"/>
              <a:gd name="T116" fmla="*/ 854 w 6863"/>
              <a:gd name="T117" fmla="*/ 7838 h 8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63" h="8294">
                <a:moveTo>
                  <a:pt x="2484" y="8210"/>
                </a:moveTo>
                <a:lnTo>
                  <a:pt x="2484" y="8210"/>
                </a:lnTo>
                <a:cubicBezTo>
                  <a:pt x="2484" y="8229"/>
                  <a:pt x="2516" y="8229"/>
                  <a:pt x="2497" y="8248"/>
                </a:cubicBezTo>
                <a:cubicBezTo>
                  <a:pt x="2490" y="8255"/>
                  <a:pt x="2497" y="8268"/>
                  <a:pt x="2478" y="8268"/>
                </a:cubicBezTo>
                <a:cubicBezTo>
                  <a:pt x="2471" y="8261"/>
                  <a:pt x="2452" y="8268"/>
                  <a:pt x="2452" y="8248"/>
                </a:cubicBezTo>
                <a:cubicBezTo>
                  <a:pt x="2452" y="8235"/>
                  <a:pt x="2439" y="8235"/>
                  <a:pt x="2426" y="8235"/>
                </a:cubicBezTo>
                <a:cubicBezTo>
                  <a:pt x="2420" y="8242"/>
                  <a:pt x="2413" y="8242"/>
                  <a:pt x="2401" y="8242"/>
                </a:cubicBezTo>
                <a:cubicBezTo>
                  <a:pt x="2362" y="8255"/>
                  <a:pt x="2362" y="8255"/>
                  <a:pt x="2330" y="8216"/>
                </a:cubicBezTo>
                <a:cubicBezTo>
                  <a:pt x="2356" y="8210"/>
                  <a:pt x="2375" y="8223"/>
                  <a:pt x="2394" y="8223"/>
                </a:cubicBezTo>
                <a:cubicBezTo>
                  <a:pt x="2407" y="8223"/>
                  <a:pt x="2420" y="8223"/>
                  <a:pt x="2426" y="8223"/>
                </a:cubicBezTo>
                <a:cubicBezTo>
                  <a:pt x="2433" y="8223"/>
                  <a:pt x="2433" y="8223"/>
                  <a:pt x="2439" y="8216"/>
                </a:cubicBezTo>
                <a:cubicBezTo>
                  <a:pt x="2439" y="8210"/>
                  <a:pt x="2439" y="8210"/>
                  <a:pt x="2433" y="8203"/>
                </a:cubicBezTo>
                <a:cubicBezTo>
                  <a:pt x="2420" y="8197"/>
                  <a:pt x="2401" y="8184"/>
                  <a:pt x="2381" y="8190"/>
                </a:cubicBezTo>
                <a:cubicBezTo>
                  <a:pt x="2343" y="8203"/>
                  <a:pt x="2311" y="8190"/>
                  <a:pt x="2272" y="8190"/>
                </a:cubicBezTo>
                <a:cubicBezTo>
                  <a:pt x="2246" y="8197"/>
                  <a:pt x="2234" y="8171"/>
                  <a:pt x="2208" y="8165"/>
                </a:cubicBezTo>
                <a:cubicBezTo>
                  <a:pt x="2208" y="8165"/>
                  <a:pt x="2201" y="8152"/>
                  <a:pt x="2195" y="8158"/>
                </a:cubicBezTo>
                <a:cubicBezTo>
                  <a:pt x="2169" y="8165"/>
                  <a:pt x="2150" y="8158"/>
                  <a:pt x="2124" y="8146"/>
                </a:cubicBezTo>
                <a:cubicBezTo>
                  <a:pt x="2118" y="8146"/>
                  <a:pt x="2112" y="8146"/>
                  <a:pt x="2105" y="8152"/>
                </a:cubicBezTo>
                <a:cubicBezTo>
                  <a:pt x="2099" y="8165"/>
                  <a:pt x="2092" y="8158"/>
                  <a:pt x="2080" y="8152"/>
                </a:cubicBezTo>
                <a:cubicBezTo>
                  <a:pt x="2080" y="8178"/>
                  <a:pt x="2105" y="8171"/>
                  <a:pt x="2105" y="8190"/>
                </a:cubicBezTo>
                <a:cubicBezTo>
                  <a:pt x="2099" y="8203"/>
                  <a:pt x="2092" y="8197"/>
                  <a:pt x="2086" y="8197"/>
                </a:cubicBezTo>
                <a:cubicBezTo>
                  <a:pt x="2073" y="8190"/>
                  <a:pt x="2073" y="8197"/>
                  <a:pt x="2073" y="8203"/>
                </a:cubicBezTo>
                <a:cubicBezTo>
                  <a:pt x="2073" y="8210"/>
                  <a:pt x="2086" y="8216"/>
                  <a:pt x="2073" y="8223"/>
                </a:cubicBezTo>
                <a:cubicBezTo>
                  <a:pt x="2067" y="8223"/>
                  <a:pt x="2060" y="8216"/>
                  <a:pt x="2060" y="8210"/>
                </a:cubicBezTo>
                <a:cubicBezTo>
                  <a:pt x="2060" y="8197"/>
                  <a:pt x="2054" y="8184"/>
                  <a:pt x="2041" y="8178"/>
                </a:cubicBezTo>
                <a:cubicBezTo>
                  <a:pt x="2035" y="8178"/>
                  <a:pt x="2028" y="8171"/>
                  <a:pt x="2028" y="8158"/>
                </a:cubicBezTo>
                <a:cubicBezTo>
                  <a:pt x="2035" y="8133"/>
                  <a:pt x="2015" y="8133"/>
                  <a:pt x="1996" y="8126"/>
                </a:cubicBezTo>
                <a:cubicBezTo>
                  <a:pt x="1951" y="8101"/>
                  <a:pt x="1900" y="8101"/>
                  <a:pt x="1861" y="8062"/>
                </a:cubicBezTo>
                <a:cubicBezTo>
                  <a:pt x="1861" y="8056"/>
                  <a:pt x="1855" y="8056"/>
                  <a:pt x="1849" y="8062"/>
                </a:cubicBezTo>
                <a:cubicBezTo>
                  <a:pt x="1842" y="8069"/>
                  <a:pt x="1836" y="8069"/>
                  <a:pt x="1842" y="8081"/>
                </a:cubicBezTo>
                <a:cubicBezTo>
                  <a:pt x="1849" y="8088"/>
                  <a:pt x="1849" y="8094"/>
                  <a:pt x="1849" y="8101"/>
                </a:cubicBezTo>
                <a:cubicBezTo>
                  <a:pt x="1836" y="8120"/>
                  <a:pt x="1810" y="8101"/>
                  <a:pt x="1784" y="8107"/>
                </a:cubicBezTo>
                <a:cubicBezTo>
                  <a:pt x="1816" y="8120"/>
                  <a:pt x="1836" y="8126"/>
                  <a:pt x="1855" y="8139"/>
                </a:cubicBezTo>
                <a:cubicBezTo>
                  <a:pt x="1849" y="8152"/>
                  <a:pt x="1836" y="8146"/>
                  <a:pt x="1829" y="8158"/>
                </a:cubicBezTo>
                <a:cubicBezTo>
                  <a:pt x="1893" y="8165"/>
                  <a:pt x="1964" y="8178"/>
                  <a:pt x="2022" y="8197"/>
                </a:cubicBezTo>
                <a:cubicBezTo>
                  <a:pt x="1964" y="8203"/>
                  <a:pt x="1906" y="8190"/>
                  <a:pt x="1849" y="8203"/>
                </a:cubicBezTo>
                <a:cubicBezTo>
                  <a:pt x="1887" y="8216"/>
                  <a:pt x="1926" y="8223"/>
                  <a:pt x="1964" y="8242"/>
                </a:cubicBezTo>
                <a:cubicBezTo>
                  <a:pt x="1938" y="8255"/>
                  <a:pt x="1919" y="8235"/>
                  <a:pt x="1900" y="8235"/>
                </a:cubicBezTo>
                <a:cubicBezTo>
                  <a:pt x="1893" y="8255"/>
                  <a:pt x="1913" y="8255"/>
                  <a:pt x="1926" y="8261"/>
                </a:cubicBezTo>
                <a:cubicBezTo>
                  <a:pt x="1938" y="8268"/>
                  <a:pt x="1951" y="8268"/>
                  <a:pt x="1958" y="8287"/>
                </a:cubicBezTo>
                <a:cubicBezTo>
                  <a:pt x="1932" y="8293"/>
                  <a:pt x="1913" y="8287"/>
                  <a:pt x="1893" y="8274"/>
                </a:cubicBezTo>
                <a:cubicBezTo>
                  <a:pt x="1887" y="8274"/>
                  <a:pt x="1887" y="8268"/>
                  <a:pt x="1881" y="8261"/>
                </a:cubicBezTo>
                <a:cubicBezTo>
                  <a:pt x="1868" y="8255"/>
                  <a:pt x="1849" y="8261"/>
                  <a:pt x="1836" y="8261"/>
                </a:cubicBezTo>
                <a:cubicBezTo>
                  <a:pt x="1816" y="8255"/>
                  <a:pt x="1816" y="8229"/>
                  <a:pt x="1797" y="8229"/>
                </a:cubicBezTo>
                <a:cubicBezTo>
                  <a:pt x="1784" y="8235"/>
                  <a:pt x="1772" y="8229"/>
                  <a:pt x="1772" y="8216"/>
                </a:cubicBezTo>
                <a:cubicBezTo>
                  <a:pt x="1759" y="8197"/>
                  <a:pt x="1746" y="8197"/>
                  <a:pt x="1727" y="8197"/>
                </a:cubicBezTo>
                <a:cubicBezTo>
                  <a:pt x="1707" y="8197"/>
                  <a:pt x="1688" y="8197"/>
                  <a:pt x="1669" y="8184"/>
                </a:cubicBezTo>
                <a:cubicBezTo>
                  <a:pt x="1650" y="8171"/>
                  <a:pt x="1624" y="8184"/>
                  <a:pt x="1611" y="8190"/>
                </a:cubicBezTo>
                <a:cubicBezTo>
                  <a:pt x="1585" y="8203"/>
                  <a:pt x="1573" y="8197"/>
                  <a:pt x="1553" y="8190"/>
                </a:cubicBezTo>
                <a:cubicBezTo>
                  <a:pt x="1541" y="8184"/>
                  <a:pt x="1541" y="8184"/>
                  <a:pt x="1528" y="8190"/>
                </a:cubicBezTo>
                <a:cubicBezTo>
                  <a:pt x="1515" y="8216"/>
                  <a:pt x="1476" y="8210"/>
                  <a:pt x="1464" y="8184"/>
                </a:cubicBezTo>
                <a:cubicBezTo>
                  <a:pt x="1451" y="8165"/>
                  <a:pt x="1425" y="8152"/>
                  <a:pt x="1412" y="8171"/>
                </a:cubicBezTo>
                <a:cubicBezTo>
                  <a:pt x="1399" y="8184"/>
                  <a:pt x="1393" y="8184"/>
                  <a:pt x="1386" y="8171"/>
                </a:cubicBezTo>
                <a:cubicBezTo>
                  <a:pt x="1374" y="8158"/>
                  <a:pt x="1361" y="8158"/>
                  <a:pt x="1348" y="8158"/>
                </a:cubicBezTo>
                <a:cubicBezTo>
                  <a:pt x="1297" y="8158"/>
                  <a:pt x="1239" y="8133"/>
                  <a:pt x="1187" y="8133"/>
                </a:cubicBezTo>
                <a:cubicBezTo>
                  <a:pt x="1162" y="8133"/>
                  <a:pt x="1142" y="8126"/>
                  <a:pt x="1123" y="8101"/>
                </a:cubicBezTo>
                <a:cubicBezTo>
                  <a:pt x="1155" y="8101"/>
                  <a:pt x="1181" y="8120"/>
                  <a:pt x="1213" y="8101"/>
                </a:cubicBezTo>
                <a:cubicBezTo>
                  <a:pt x="1200" y="8081"/>
                  <a:pt x="1187" y="8075"/>
                  <a:pt x="1168" y="8069"/>
                </a:cubicBezTo>
                <a:cubicBezTo>
                  <a:pt x="1104" y="8056"/>
                  <a:pt x="1040" y="8043"/>
                  <a:pt x="976" y="8024"/>
                </a:cubicBezTo>
                <a:cubicBezTo>
                  <a:pt x="937" y="8011"/>
                  <a:pt x="892" y="8004"/>
                  <a:pt x="854" y="7992"/>
                </a:cubicBezTo>
                <a:cubicBezTo>
                  <a:pt x="847" y="7985"/>
                  <a:pt x="841" y="7985"/>
                  <a:pt x="834" y="7992"/>
                </a:cubicBezTo>
                <a:cubicBezTo>
                  <a:pt x="815" y="7998"/>
                  <a:pt x="809" y="7985"/>
                  <a:pt x="796" y="7979"/>
                </a:cubicBezTo>
                <a:cubicBezTo>
                  <a:pt x="789" y="7979"/>
                  <a:pt x="783" y="7972"/>
                  <a:pt x="789" y="7966"/>
                </a:cubicBezTo>
                <a:cubicBezTo>
                  <a:pt x="796" y="7960"/>
                  <a:pt x="802" y="7960"/>
                  <a:pt x="802" y="7960"/>
                </a:cubicBezTo>
                <a:cubicBezTo>
                  <a:pt x="828" y="7972"/>
                  <a:pt x="854" y="7966"/>
                  <a:pt x="873" y="7972"/>
                </a:cubicBezTo>
                <a:cubicBezTo>
                  <a:pt x="879" y="7972"/>
                  <a:pt x="886" y="7972"/>
                  <a:pt x="886" y="7966"/>
                </a:cubicBezTo>
                <a:cubicBezTo>
                  <a:pt x="886" y="7960"/>
                  <a:pt x="886" y="7953"/>
                  <a:pt x="879" y="7953"/>
                </a:cubicBezTo>
                <a:cubicBezTo>
                  <a:pt x="847" y="7953"/>
                  <a:pt x="834" y="7927"/>
                  <a:pt x="809" y="7908"/>
                </a:cubicBezTo>
                <a:cubicBezTo>
                  <a:pt x="789" y="7889"/>
                  <a:pt x="757" y="7895"/>
                  <a:pt x="732" y="7889"/>
                </a:cubicBezTo>
                <a:cubicBezTo>
                  <a:pt x="706" y="7883"/>
                  <a:pt x="687" y="7876"/>
                  <a:pt x="668" y="7863"/>
                </a:cubicBezTo>
                <a:cubicBezTo>
                  <a:pt x="693" y="7863"/>
                  <a:pt x="700" y="7818"/>
                  <a:pt x="732" y="7825"/>
                </a:cubicBezTo>
                <a:cubicBezTo>
                  <a:pt x="738" y="7825"/>
                  <a:pt x="745" y="7818"/>
                  <a:pt x="745" y="7805"/>
                </a:cubicBezTo>
                <a:cubicBezTo>
                  <a:pt x="751" y="7799"/>
                  <a:pt x="738" y="7793"/>
                  <a:pt x="732" y="7793"/>
                </a:cubicBezTo>
                <a:cubicBezTo>
                  <a:pt x="719" y="7786"/>
                  <a:pt x="706" y="7786"/>
                  <a:pt x="687" y="7780"/>
                </a:cubicBezTo>
                <a:cubicBezTo>
                  <a:pt x="712" y="7754"/>
                  <a:pt x="745" y="7761"/>
                  <a:pt x="777" y="7761"/>
                </a:cubicBezTo>
                <a:cubicBezTo>
                  <a:pt x="751" y="7741"/>
                  <a:pt x="770" y="7729"/>
                  <a:pt x="777" y="7709"/>
                </a:cubicBezTo>
                <a:cubicBezTo>
                  <a:pt x="751" y="7696"/>
                  <a:pt x="732" y="7684"/>
                  <a:pt x="725" y="7651"/>
                </a:cubicBezTo>
                <a:cubicBezTo>
                  <a:pt x="725" y="7632"/>
                  <a:pt x="700" y="7613"/>
                  <a:pt x="674" y="7613"/>
                </a:cubicBezTo>
                <a:cubicBezTo>
                  <a:pt x="661" y="7607"/>
                  <a:pt x="648" y="7600"/>
                  <a:pt x="629" y="7594"/>
                </a:cubicBezTo>
                <a:cubicBezTo>
                  <a:pt x="623" y="7581"/>
                  <a:pt x="623" y="7581"/>
                  <a:pt x="629" y="7574"/>
                </a:cubicBezTo>
                <a:cubicBezTo>
                  <a:pt x="635" y="7568"/>
                  <a:pt x="642" y="7562"/>
                  <a:pt x="648" y="7555"/>
                </a:cubicBezTo>
                <a:cubicBezTo>
                  <a:pt x="674" y="7529"/>
                  <a:pt x="674" y="7517"/>
                  <a:pt x="648" y="7491"/>
                </a:cubicBezTo>
                <a:cubicBezTo>
                  <a:pt x="629" y="7478"/>
                  <a:pt x="610" y="7459"/>
                  <a:pt x="584" y="7452"/>
                </a:cubicBezTo>
                <a:cubicBezTo>
                  <a:pt x="552" y="7446"/>
                  <a:pt x="520" y="7427"/>
                  <a:pt x="481" y="7420"/>
                </a:cubicBezTo>
                <a:cubicBezTo>
                  <a:pt x="469" y="7420"/>
                  <a:pt x="456" y="7395"/>
                  <a:pt x="449" y="7382"/>
                </a:cubicBezTo>
                <a:cubicBezTo>
                  <a:pt x="443" y="7369"/>
                  <a:pt x="456" y="7356"/>
                  <a:pt x="469" y="7363"/>
                </a:cubicBezTo>
                <a:cubicBezTo>
                  <a:pt x="481" y="7369"/>
                  <a:pt x="494" y="7369"/>
                  <a:pt x="501" y="7356"/>
                </a:cubicBezTo>
                <a:cubicBezTo>
                  <a:pt x="488" y="7343"/>
                  <a:pt x="481" y="7330"/>
                  <a:pt x="469" y="7318"/>
                </a:cubicBezTo>
                <a:cubicBezTo>
                  <a:pt x="462" y="7311"/>
                  <a:pt x="462" y="7305"/>
                  <a:pt x="449" y="7305"/>
                </a:cubicBezTo>
                <a:cubicBezTo>
                  <a:pt x="424" y="7305"/>
                  <a:pt x="404" y="7298"/>
                  <a:pt x="392" y="7273"/>
                </a:cubicBezTo>
                <a:cubicBezTo>
                  <a:pt x="385" y="7266"/>
                  <a:pt x="379" y="7273"/>
                  <a:pt x="372" y="7273"/>
                </a:cubicBezTo>
                <a:cubicBezTo>
                  <a:pt x="347" y="7285"/>
                  <a:pt x="315" y="7279"/>
                  <a:pt x="289" y="7266"/>
                </a:cubicBezTo>
                <a:cubicBezTo>
                  <a:pt x="270" y="7253"/>
                  <a:pt x="263" y="7234"/>
                  <a:pt x="270" y="7215"/>
                </a:cubicBezTo>
                <a:cubicBezTo>
                  <a:pt x="270" y="7183"/>
                  <a:pt x="270" y="7183"/>
                  <a:pt x="237" y="7176"/>
                </a:cubicBezTo>
                <a:cubicBezTo>
                  <a:pt x="231" y="7176"/>
                  <a:pt x="225" y="7176"/>
                  <a:pt x="225" y="7176"/>
                </a:cubicBezTo>
                <a:cubicBezTo>
                  <a:pt x="212" y="7189"/>
                  <a:pt x="225" y="7196"/>
                  <a:pt x="225" y="7208"/>
                </a:cubicBezTo>
                <a:cubicBezTo>
                  <a:pt x="231" y="7221"/>
                  <a:pt x="225" y="7228"/>
                  <a:pt x="218" y="7241"/>
                </a:cubicBezTo>
                <a:cubicBezTo>
                  <a:pt x="212" y="7247"/>
                  <a:pt x="205" y="7247"/>
                  <a:pt x="199" y="7241"/>
                </a:cubicBezTo>
                <a:cubicBezTo>
                  <a:pt x="193" y="7241"/>
                  <a:pt x="186" y="7234"/>
                  <a:pt x="193" y="7228"/>
                </a:cubicBezTo>
                <a:cubicBezTo>
                  <a:pt x="199" y="7202"/>
                  <a:pt x="193" y="7170"/>
                  <a:pt x="225" y="7151"/>
                </a:cubicBezTo>
                <a:cubicBezTo>
                  <a:pt x="193" y="7138"/>
                  <a:pt x="173" y="7131"/>
                  <a:pt x="148" y="7125"/>
                </a:cubicBezTo>
                <a:cubicBezTo>
                  <a:pt x="141" y="7119"/>
                  <a:pt x="148" y="7106"/>
                  <a:pt x="154" y="7099"/>
                </a:cubicBezTo>
                <a:cubicBezTo>
                  <a:pt x="154" y="7093"/>
                  <a:pt x="154" y="7087"/>
                  <a:pt x="148" y="7087"/>
                </a:cubicBezTo>
                <a:cubicBezTo>
                  <a:pt x="122" y="7067"/>
                  <a:pt x="103" y="7035"/>
                  <a:pt x="64" y="7042"/>
                </a:cubicBezTo>
                <a:cubicBezTo>
                  <a:pt x="58" y="7042"/>
                  <a:pt x="45" y="7035"/>
                  <a:pt x="51" y="7022"/>
                </a:cubicBezTo>
                <a:cubicBezTo>
                  <a:pt x="51" y="7010"/>
                  <a:pt x="64" y="7010"/>
                  <a:pt x="70" y="7016"/>
                </a:cubicBezTo>
                <a:cubicBezTo>
                  <a:pt x="77" y="7016"/>
                  <a:pt x="77" y="7016"/>
                  <a:pt x="83" y="7016"/>
                </a:cubicBezTo>
                <a:cubicBezTo>
                  <a:pt x="96" y="7035"/>
                  <a:pt x="115" y="7035"/>
                  <a:pt x="135" y="7016"/>
                </a:cubicBezTo>
                <a:cubicBezTo>
                  <a:pt x="148" y="7029"/>
                  <a:pt x="128" y="7048"/>
                  <a:pt x="148" y="7054"/>
                </a:cubicBezTo>
                <a:cubicBezTo>
                  <a:pt x="160" y="7042"/>
                  <a:pt x="160" y="7022"/>
                  <a:pt x="167" y="7003"/>
                </a:cubicBezTo>
                <a:cubicBezTo>
                  <a:pt x="148" y="7003"/>
                  <a:pt x="128" y="7003"/>
                  <a:pt x="109" y="7003"/>
                </a:cubicBezTo>
                <a:cubicBezTo>
                  <a:pt x="103" y="7003"/>
                  <a:pt x="96" y="6997"/>
                  <a:pt x="96" y="6990"/>
                </a:cubicBezTo>
                <a:cubicBezTo>
                  <a:pt x="96" y="6984"/>
                  <a:pt x="103" y="6977"/>
                  <a:pt x="109" y="6977"/>
                </a:cubicBezTo>
                <a:cubicBezTo>
                  <a:pt x="122" y="6984"/>
                  <a:pt x="128" y="6984"/>
                  <a:pt x="141" y="6977"/>
                </a:cubicBezTo>
                <a:cubicBezTo>
                  <a:pt x="154" y="6971"/>
                  <a:pt x="160" y="6965"/>
                  <a:pt x="148" y="6945"/>
                </a:cubicBezTo>
                <a:cubicBezTo>
                  <a:pt x="148" y="6939"/>
                  <a:pt x="141" y="6939"/>
                  <a:pt x="141" y="6933"/>
                </a:cubicBezTo>
                <a:cubicBezTo>
                  <a:pt x="148" y="6907"/>
                  <a:pt x="128" y="6907"/>
                  <a:pt x="115" y="6907"/>
                </a:cubicBezTo>
                <a:cubicBezTo>
                  <a:pt x="96" y="6913"/>
                  <a:pt x="90" y="6900"/>
                  <a:pt x="77" y="6894"/>
                </a:cubicBezTo>
                <a:cubicBezTo>
                  <a:pt x="51" y="6888"/>
                  <a:pt x="51" y="6868"/>
                  <a:pt x="51" y="6849"/>
                </a:cubicBezTo>
                <a:cubicBezTo>
                  <a:pt x="45" y="6823"/>
                  <a:pt x="38" y="6798"/>
                  <a:pt x="0" y="6798"/>
                </a:cubicBezTo>
                <a:cubicBezTo>
                  <a:pt x="0" y="6779"/>
                  <a:pt x="13" y="6766"/>
                  <a:pt x="19" y="6753"/>
                </a:cubicBezTo>
                <a:cubicBezTo>
                  <a:pt x="45" y="6721"/>
                  <a:pt x="58" y="6689"/>
                  <a:pt x="70" y="6657"/>
                </a:cubicBezTo>
                <a:cubicBezTo>
                  <a:pt x="83" y="6631"/>
                  <a:pt x="83" y="6625"/>
                  <a:pt x="58" y="6605"/>
                </a:cubicBezTo>
                <a:cubicBezTo>
                  <a:pt x="45" y="6599"/>
                  <a:pt x="45" y="6592"/>
                  <a:pt x="51" y="6586"/>
                </a:cubicBezTo>
                <a:cubicBezTo>
                  <a:pt x="58" y="6573"/>
                  <a:pt x="64" y="6554"/>
                  <a:pt x="77" y="6541"/>
                </a:cubicBezTo>
                <a:cubicBezTo>
                  <a:pt x="96" y="6509"/>
                  <a:pt x="109" y="6477"/>
                  <a:pt x="122" y="6438"/>
                </a:cubicBezTo>
                <a:cubicBezTo>
                  <a:pt x="135" y="6400"/>
                  <a:pt x="148" y="6361"/>
                  <a:pt x="180" y="6329"/>
                </a:cubicBezTo>
                <a:cubicBezTo>
                  <a:pt x="193" y="6323"/>
                  <a:pt x="199" y="6297"/>
                  <a:pt x="205" y="6278"/>
                </a:cubicBezTo>
                <a:cubicBezTo>
                  <a:pt x="212" y="6259"/>
                  <a:pt x="218" y="6239"/>
                  <a:pt x="237" y="6226"/>
                </a:cubicBezTo>
                <a:cubicBezTo>
                  <a:pt x="250" y="6220"/>
                  <a:pt x="250" y="6207"/>
                  <a:pt x="257" y="6201"/>
                </a:cubicBezTo>
                <a:cubicBezTo>
                  <a:pt x="276" y="6175"/>
                  <a:pt x="289" y="6169"/>
                  <a:pt x="315" y="6194"/>
                </a:cubicBezTo>
                <a:cubicBezTo>
                  <a:pt x="315" y="6194"/>
                  <a:pt x="321" y="6201"/>
                  <a:pt x="327" y="6207"/>
                </a:cubicBezTo>
                <a:cubicBezTo>
                  <a:pt x="340" y="6214"/>
                  <a:pt x="353" y="6214"/>
                  <a:pt x="359" y="6194"/>
                </a:cubicBezTo>
                <a:cubicBezTo>
                  <a:pt x="372" y="6169"/>
                  <a:pt x="379" y="6143"/>
                  <a:pt x="392" y="6117"/>
                </a:cubicBezTo>
                <a:cubicBezTo>
                  <a:pt x="398" y="6104"/>
                  <a:pt x="398" y="6092"/>
                  <a:pt x="417" y="6085"/>
                </a:cubicBezTo>
                <a:cubicBezTo>
                  <a:pt x="430" y="6085"/>
                  <a:pt x="430" y="6098"/>
                  <a:pt x="443" y="6111"/>
                </a:cubicBezTo>
                <a:cubicBezTo>
                  <a:pt x="469" y="6143"/>
                  <a:pt x="494" y="6156"/>
                  <a:pt x="533" y="6137"/>
                </a:cubicBezTo>
                <a:cubicBezTo>
                  <a:pt x="558" y="6130"/>
                  <a:pt x="571" y="6130"/>
                  <a:pt x="584" y="6149"/>
                </a:cubicBezTo>
                <a:cubicBezTo>
                  <a:pt x="591" y="6162"/>
                  <a:pt x="603" y="6169"/>
                  <a:pt x="616" y="6156"/>
                </a:cubicBezTo>
                <a:cubicBezTo>
                  <a:pt x="680" y="6124"/>
                  <a:pt x="680" y="6124"/>
                  <a:pt x="680" y="6124"/>
                </a:cubicBezTo>
                <a:cubicBezTo>
                  <a:pt x="700" y="6117"/>
                  <a:pt x="719" y="6098"/>
                  <a:pt x="745" y="6092"/>
                </a:cubicBezTo>
                <a:cubicBezTo>
                  <a:pt x="757" y="6092"/>
                  <a:pt x="770" y="6085"/>
                  <a:pt x="783" y="6079"/>
                </a:cubicBezTo>
                <a:cubicBezTo>
                  <a:pt x="802" y="6066"/>
                  <a:pt x="822" y="6066"/>
                  <a:pt x="841" y="6066"/>
                </a:cubicBezTo>
                <a:cubicBezTo>
                  <a:pt x="866" y="6072"/>
                  <a:pt x="886" y="6072"/>
                  <a:pt x="886" y="6104"/>
                </a:cubicBezTo>
                <a:cubicBezTo>
                  <a:pt x="886" y="6124"/>
                  <a:pt x="905" y="6130"/>
                  <a:pt x="924" y="6130"/>
                </a:cubicBezTo>
                <a:cubicBezTo>
                  <a:pt x="950" y="6124"/>
                  <a:pt x="976" y="6130"/>
                  <a:pt x="1001" y="6143"/>
                </a:cubicBezTo>
                <a:cubicBezTo>
                  <a:pt x="1001" y="6143"/>
                  <a:pt x="1008" y="6143"/>
                  <a:pt x="1014" y="6143"/>
                </a:cubicBezTo>
                <a:cubicBezTo>
                  <a:pt x="1065" y="6143"/>
                  <a:pt x="1110" y="6169"/>
                  <a:pt x="1155" y="6175"/>
                </a:cubicBezTo>
                <a:cubicBezTo>
                  <a:pt x="1226" y="6188"/>
                  <a:pt x="1297" y="6207"/>
                  <a:pt x="1374" y="6214"/>
                </a:cubicBezTo>
                <a:cubicBezTo>
                  <a:pt x="1386" y="6214"/>
                  <a:pt x="1393" y="6214"/>
                  <a:pt x="1406" y="6220"/>
                </a:cubicBezTo>
                <a:cubicBezTo>
                  <a:pt x="1419" y="6220"/>
                  <a:pt x="1431" y="6226"/>
                  <a:pt x="1451" y="6220"/>
                </a:cubicBezTo>
                <a:cubicBezTo>
                  <a:pt x="1573" y="6188"/>
                  <a:pt x="1618" y="6201"/>
                  <a:pt x="1746" y="6207"/>
                </a:cubicBezTo>
                <a:cubicBezTo>
                  <a:pt x="1861" y="6220"/>
                  <a:pt x="1977" y="6220"/>
                  <a:pt x="2092" y="6220"/>
                </a:cubicBezTo>
                <a:cubicBezTo>
                  <a:pt x="2246" y="6226"/>
                  <a:pt x="2401" y="6220"/>
                  <a:pt x="2561" y="6214"/>
                </a:cubicBezTo>
                <a:cubicBezTo>
                  <a:pt x="2683" y="6207"/>
                  <a:pt x="2799" y="6194"/>
                  <a:pt x="2920" y="6175"/>
                </a:cubicBezTo>
                <a:cubicBezTo>
                  <a:pt x="2997" y="6169"/>
                  <a:pt x="3074" y="6162"/>
                  <a:pt x="3151" y="6156"/>
                </a:cubicBezTo>
                <a:cubicBezTo>
                  <a:pt x="3196" y="6149"/>
                  <a:pt x="3248" y="6143"/>
                  <a:pt x="3299" y="6130"/>
                </a:cubicBezTo>
                <a:cubicBezTo>
                  <a:pt x="3325" y="6117"/>
                  <a:pt x="3363" y="6124"/>
                  <a:pt x="3395" y="6117"/>
                </a:cubicBezTo>
                <a:cubicBezTo>
                  <a:pt x="3498" y="6104"/>
                  <a:pt x="3595" y="6072"/>
                  <a:pt x="3697" y="6047"/>
                </a:cubicBezTo>
                <a:cubicBezTo>
                  <a:pt x="3710" y="6047"/>
                  <a:pt x="3716" y="6040"/>
                  <a:pt x="3723" y="6034"/>
                </a:cubicBezTo>
                <a:cubicBezTo>
                  <a:pt x="3736" y="6015"/>
                  <a:pt x="3755" y="6015"/>
                  <a:pt x="3774" y="6008"/>
                </a:cubicBezTo>
                <a:cubicBezTo>
                  <a:pt x="3781" y="6008"/>
                  <a:pt x="3787" y="6008"/>
                  <a:pt x="3793" y="6002"/>
                </a:cubicBezTo>
                <a:cubicBezTo>
                  <a:pt x="3813" y="5995"/>
                  <a:pt x="3813" y="5989"/>
                  <a:pt x="3793" y="5970"/>
                </a:cubicBezTo>
                <a:cubicBezTo>
                  <a:pt x="3819" y="5970"/>
                  <a:pt x="3845" y="5970"/>
                  <a:pt x="3870" y="5950"/>
                </a:cubicBezTo>
                <a:cubicBezTo>
                  <a:pt x="3890" y="5938"/>
                  <a:pt x="3915" y="5931"/>
                  <a:pt x="3941" y="5925"/>
                </a:cubicBezTo>
                <a:cubicBezTo>
                  <a:pt x="4089" y="5873"/>
                  <a:pt x="4230" y="5822"/>
                  <a:pt x="4371" y="5758"/>
                </a:cubicBezTo>
                <a:cubicBezTo>
                  <a:pt x="4384" y="5752"/>
                  <a:pt x="4422" y="5758"/>
                  <a:pt x="4403" y="5719"/>
                </a:cubicBezTo>
                <a:cubicBezTo>
                  <a:pt x="4403" y="5713"/>
                  <a:pt x="4416" y="5713"/>
                  <a:pt x="4422" y="5713"/>
                </a:cubicBezTo>
                <a:cubicBezTo>
                  <a:pt x="4442" y="5694"/>
                  <a:pt x="4474" y="5694"/>
                  <a:pt x="4499" y="5675"/>
                </a:cubicBezTo>
                <a:cubicBezTo>
                  <a:pt x="4666" y="5598"/>
                  <a:pt x="4827" y="5514"/>
                  <a:pt x="4987" y="5418"/>
                </a:cubicBezTo>
                <a:cubicBezTo>
                  <a:pt x="5090" y="5354"/>
                  <a:pt x="5186" y="5277"/>
                  <a:pt x="5270" y="5187"/>
                </a:cubicBezTo>
                <a:cubicBezTo>
                  <a:pt x="5334" y="5129"/>
                  <a:pt x="5385" y="5058"/>
                  <a:pt x="5437" y="4988"/>
                </a:cubicBezTo>
                <a:cubicBezTo>
                  <a:pt x="5456" y="4956"/>
                  <a:pt x="5481" y="4923"/>
                  <a:pt x="5507" y="4885"/>
                </a:cubicBezTo>
                <a:cubicBezTo>
                  <a:pt x="5539" y="4834"/>
                  <a:pt x="5559" y="4769"/>
                  <a:pt x="5565" y="4705"/>
                </a:cubicBezTo>
                <a:cubicBezTo>
                  <a:pt x="5565" y="4686"/>
                  <a:pt x="5565" y="4673"/>
                  <a:pt x="5546" y="4654"/>
                </a:cubicBezTo>
                <a:cubicBezTo>
                  <a:pt x="5501" y="4622"/>
                  <a:pt x="5462" y="4577"/>
                  <a:pt x="5417" y="4545"/>
                </a:cubicBezTo>
                <a:cubicBezTo>
                  <a:pt x="5372" y="4506"/>
                  <a:pt x="5315" y="4481"/>
                  <a:pt x="5257" y="4455"/>
                </a:cubicBezTo>
                <a:cubicBezTo>
                  <a:pt x="5205" y="4436"/>
                  <a:pt x="5161" y="4417"/>
                  <a:pt x="5109" y="4391"/>
                </a:cubicBezTo>
                <a:lnTo>
                  <a:pt x="5103" y="4384"/>
                </a:lnTo>
                <a:cubicBezTo>
                  <a:pt x="5013" y="4372"/>
                  <a:pt x="4942" y="4314"/>
                  <a:pt x="4853" y="4288"/>
                </a:cubicBezTo>
                <a:cubicBezTo>
                  <a:pt x="4846" y="4288"/>
                  <a:pt x="4833" y="4282"/>
                  <a:pt x="4827" y="4275"/>
                </a:cubicBezTo>
                <a:cubicBezTo>
                  <a:pt x="4769" y="4237"/>
                  <a:pt x="4699" y="4205"/>
                  <a:pt x="4634" y="4179"/>
                </a:cubicBezTo>
                <a:cubicBezTo>
                  <a:pt x="4602" y="4166"/>
                  <a:pt x="4570" y="4147"/>
                  <a:pt x="4544" y="4134"/>
                </a:cubicBezTo>
                <a:cubicBezTo>
                  <a:pt x="4422" y="4076"/>
                  <a:pt x="4300" y="4063"/>
                  <a:pt x="4178" y="4057"/>
                </a:cubicBezTo>
                <a:cubicBezTo>
                  <a:pt x="4134" y="4051"/>
                  <a:pt x="4095" y="4051"/>
                  <a:pt x="4057" y="4063"/>
                </a:cubicBezTo>
                <a:cubicBezTo>
                  <a:pt x="4044" y="4063"/>
                  <a:pt x="4031" y="4063"/>
                  <a:pt x="4024" y="4063"/>
                </a:cubicBezTo>
                <a:cubicBezTo>
                  <a:pt x="3928" y="4063"/>
                  <a:pt x="3845" y="4070"/>
                  <a:pt x="3755" y="4083"/>
                </a:cubicBezTo>
                <a:cubicBezTo>
                  <a:pt x="3723" y="4089"/>
                  <a:pt x="3697" y="4083"/>
                  <a:pt x="3672" y="4083"/>
                </a:cubicBezTo>
                <a:cubicBezTo>
                  <a:pt x="3633" y="4083"/>
                  <a:pt x="3595" y="4089"/>
                  <a:pt x="3550" y="4089"/>
                </a:cubicBezTo>
                <a:cubicBezTo>
                  <a:pt x="3517" y="4096"/>
                  <a:pt x="3479" y="4096"/>
                  <a:pt x="3447" y="4096"/>
                </a:cubicBezTo>
                <a:cubicBezTo>
                  <a:pt x="3370" y="4089"/>
                  <a:pt x="3293" y="4096"/>
                  <a:pt x="3222" y="4089"/>
                </a:cubicBezTo>
                <a:cubicBezTo>
                  <a:pt x="3151" y="4083"/>
                  <a:pt x="3087" y="4089"/>
                  <a:pt x="3023" y="4076"/>
                </a:cubicBezTo>
                <a:cubicBezTo>
                  <a:pt x="3010" y="4076"/>
                  <a:pt x="2997" y="4076"/>
                  <a:pt x="2985" y="4083"/>
                </a:cubicBezTo>
                <a:cubicBezTo>
                  <a:pt x="2965" y="4089"/>
                  <a:pt x="2952" y="4089"/>
                  <a:pt x="2940" y="4083"/>
                </a:cubicBezTo>
                <a:cubicBezTo>
                  <a:pt x="2920" y="4083"/>
                  <a:pt x="2895" y="4076"/>
                  <a:pt x="2882" y="4102"/>
                </a:cubicBezTo>
                <a:cubicBezTo>
                  <a:pt x="2876" y="4108"/>
                  <a:pt x="2863" y="4102"/>
                  <a:pt x="2856" y="4102"/>
                </a:cubicBezTo>
                <a:cubicBezTo>
                  <a:pt x="2779" y="4089"/>
                  <a:pt x="2696" y="4089"/>
                  <a:pt x="2619" y="4076"/>
                </a:cubicBezTo>
                <a:cubicBezTo>
                  <a:pt x="2587" y="4070"/>
                  <a:pt x="2548" y="4070"/>
                  <a:pt x="2510" y="4063"/>
                </a:cubicBezTo>
                <a:cubicBezTo>
                  <a:pt x="2458" y="4057"/>
                  <a:pt x="2401" y="4044"/>
                  <a:pt x="2349" y="4038"/>
                </a:cubicBezTo>
                <a:cubicBezTo>
                  <a:pt x="2304" y="4038"/>
                  <a:pt x="2266" y="4031"/>
                  <a:pt x="2221" y="4031"/>
                </a:cubicBezTo>
                <a:cubicBezTo>
                  <a:pt x="2189" y="4031"/>
                  <a:pt x="2163" y="4025"/>
                  <a:pt x="2131" y="4025"/>
                </a:cubicBezTo>
                <a:cubicBezTo>
                  <a:pt x="2099" y="4031"/>
                  <a:pt x="2067" y="4025"/>
                  <a:pt x="2035" y="4019"/>
                </a:cubicBezTo>
                <a:cubicBezTo>
                  <a:pt x="1977" y="3999"/>
                  <a:pt x="1913" y="3974"/>
                  <a:pt x="1849" y="3954"/>
                </a:cubicBezTo>
                <a:cubicBezTo>
                  <a:pt x="1778" y="3929"/>
                  <a:pt x="1707" y="3897"/>
                  <a:pt x="1637" y="3858"/>
                </a:cubicBezTo>
                <a:cubicBezTo>
                  <a:pt x="1560" y="3819"/>
                  <a:pt x="1489" y="3775"/>
                  <a:pt x="1425" y="3717"/>
                </a:cubicBezTo>
                <a:cubicBezTo>
                  <a:pt x="1406" y="3698"/>
                  <a:pt x="1393" y="3685"/>
                  <a:pt x="1374" y="3672"/>
                </a:cubicBezTo>
                <a:cubicBezTo>
                  <a:pt x="1354" y="3659"/>
                  <a:pt x="1341" y="3646"/>
                  <a:pt x="1322" y="3627"/>
                </a:cubicBezTo>
                <a:cubicBezTo>
                  <a:pt x="1303" y="3601"/>
                  <a:pt x="1284" y="3569"/>
                  <a:pt x="1252" y="3544"/>
                </a:cubicBezTo>
                <a:cubicBezTo>
                  <a:pt x="1226" y="3524"/>
                  <a:pt x="1213" y="3492"/>
                  <a:pt x="1213" y="3460"/>
                </a:cubicBezTo>
                <a:cubicBezTo>
                  <a:pt x="1213" y="3441"/>
                  <a:pt x="1200" y="3422"/>
                  <a:pt x="1194" y="3409"/>
                </a:cubicBezTo>
                <a:cubicBezTo>
                  <a:pt x="1181" y="3402"/>
                  <a:pt x="1181" y="3390"/>
                  <a:pt x="1175" y="3383"/>
                </a:cubicBezTo>
                <a:cubicBezTo>
                  <a:pt x="1136" y="3274"/>
                  <a:pt x="1117" y="3159"/>
                  <a:pt x="1104" y="3043"/>
                </a:cubicBezTo>
                <a:cubicBezTo>
                  <a:pt x="1085" y="2889"/>
                  <a:pt x="1097" y="2728"/>
                  <a:pt x="1104" y="2574"/>
                </a:cubicBezTo>
                <a:cubicBezTo>
                  <a:pt x="1104" y="2536"/>
                  <a:pt x="1117" y="2504"/>
                  <a:pt x="1130" y="2465"/>
                </a:cubicBezTo>
                <a:cubicBezTo>
                  <a:pt x="1142" y="2427"/>
                  <a:pt x="1155" y="2382"/>
                  <a:pt x="1162" y="2343"/>
                </a:cubicBezTo>
                <a:cubicBezTo>
                  <a:pt x="1168" y="2273"/>
                  <a:pt x="1194" y="2209"/>
                  <a:pt x="1219" y="2144"/>
                </a:cubicBezTo>
                <a:cubicBezTo>
                  <a:pt x="1245" y="2055"/>
                  <a:pt x="1271" y="1971"/>
                  <a:pt x="1316" y="1888"/>
                </a:cubicBezTo>
                <a:cubicBezTo>
                  <a:pt x="1329" y="1856"/>
                  <a:pt x="1341" y="1817"/>
                  <a:pt x="1374" y="1791"/>
                </a:cubicBezTo>
                <a:cubicBezTo>
                  <a:pt x="1374" y="1791"/>
                  <a:pt x="1380" y="1791"/>
                  <a:pt x="1380" y="1785"/>
                </a:cubicBezTo>
                <a:cubicBezTo>
                  <a:pt x="1380" y="1740"/>
                  <a:pt x="1425" y="1721"/>
                  <a:pt x="1444" y="1689"/>
                </a:cubicBezTo>
                <a:cubicBezTo>
                  <a:pt x="1464" y="1650"/>
                  <a:pt x="1496" y="1618"/>
                  <a:pt x="1508" y="1579"/>
                </a:cubicBezTo>
                <a:cubicBezTo>
                  <a:pt x="1521" y="1560"/>
                  <a:pt x="1541" y="1554"/>
                  <a:pt x="1541" y="1528"/>
                </a:cubicBezTo>
                <a:cubicBezTo>
                  <a:pt x="1560" y="1528"/>
                  <a:pt x="1547" y="1547"/>
                  <a:pt x="1560" y="1547"/>
                </a:cubicBezTo>
                <a:cubicBezTo>
                  <a:pt x="1585" y="1522"/>
                  <a:pt x="1611" y="1490"/>
                  <a:pt x="1650" y="1477"/>
                </a:cubicBezTo>
                <a:lnTo>
                  <a:pt x="1656" y="1470"/>
                </a:lnTo>
                <a:cubicBezTo>
                  <a:pt x="1675" y="1432"/>
                  <a:pt x="1714" y="1406"/>
                  <a:pt x="1746" y="1380"/>
                </a:cubicBezTo>
                <a:cubicBezTo>
                  <a:pt x="1836" y="1284"/>
                  <a:pt x="1926" y="1182"/>
                  <a:pt x="2035" y="1105"/>
                </a:cubicBezTo>
                <a:cubicBezTo>
                  <a:pt x="2099" y="1060"/>
                  <a:pt x="2163" y="1002"/>
                  <a:pt x="2227" y="957"/>
                </a:cubicBezTo>
                <a:cubicBezTo>
                  <a:pt x="2291" y="906"/>
                  <a:pt x="2362" y="867"/>
                  <a:pt x="2426" y="822"/>
                </a:cubicBezTo>
                <a:cubicBezTo>
                  <a:pt x="2465" y="803"/>
                  <a:pt x="2503" y="777"/>
                  <a:pt x="2542" y="752"/>
                </a:cubicBezTo>
                <a:cubicBezTo>
                  <a:pt x="2580" y="732"/>
                  <a:pt x="2619" y="707"/>
                  <a:pt x="2664" y="694"/>
                </a:cubicBezTo>
                <a:cubicBezTo>
                  <a:pt x="2677" y="694"/>
                  <a:pt x="2683" y="687"/>
                  <a:pt x="2689" y="681"/>
                </a:cubicBezTo>
                <a:cubicBezTo>
                  <a:pt x="2715" y="662"/>
                  <a:pt x="2734" y="636"/>
                  <a:pt x="2766" y="642"/>
                </a:cubicBezTo>
                <a:cubicBezTo>
                  <a:pt x="2799" y="604"/>
                  <a:pt x="2856" y="617"/>
                  <a:pt x="2882" y="565"/>
                </a:cubicBezTo>
                <a:cubicBezTo>
                  <a:pt x="2920" y="553"/>
                  <a:pt x="2952" y="527"/>
                  <a:pt x="2991" y="520"/>
                </a:cubicBezTo>
                <a:cubicBezTo>
                  <a:pt x="3010" y="520"/>
                  <a:pt x="3030" y="514"/>
                  <a:pt x="3055" y="501"/>
                </a:cubicBezTo>
                <a:cubicBezTo>
                  <a:pt x="3113" y="475"/>
                  <a:pt x="3171" y="450"/>
                  <a:pt x="3235" y="431"/>
                </a:cubicBezTo>
                <a:cubicBezTo>
                  <a:pt x="3286" y="411"/>
                  <a:pt x="3344" y="392"/>
                  <a:pt x="3402" y="373"/>
                </a:cubicBezTo>
                <a:cubicBezTo>
                  <a:pt x="3460" y="353"/>
                  <a:pt x="3517" y="341"/>
                  <a:pt x="3575" y="315"/>
                </a:cubicBezTo>
                <a:cubicBezTo>
                  <a:pt x="3607" y="302"/>
                  <a:pt x="3646" y="296"/>
                  <a:pt x="3684" y="276"/>
                </a:cubicBezTo>
                <a:cubicBezTo>
                  <a:pt x="3704" y="270"/>
                  <a:pt x="3723" y="270"/>
                  <a:pt x="3749" y="264"/>
                </a:cubicBezTo>
                <a:cubicBezTo>
                  <a:pt x="3787" y="251"/>
                  <a:pt x="3832" y="244"/>
                  <a:pt x="3870" y="225"/>
                </a:cubicBezTo>
                <a:cubicBezTo>
                  <a:pt x="3903" y="219"/>
                  <a:pt x="3928" y="212"/>
                  <a:pt x="3960" y="206"/>
                </a:cubicBezTo>
                <a:cubicBezTo>
                  <a:pt x="4146" y="161"/>
                  <a:pt x="4332" y="116"/>
                  <a:pt x="4525" y="78"/>
                </a:cubicBezTo>
                <a:cubicBezTo>
                  <a:pt x="4621" y="52"/>
                  <a:pt x="4724" y="33"/>
                  <a:pt x="4820" y="26"/>
                </a:cubicBezTo>
                <a:cubicBezTo>
                  <a:pt x="4904" y="13"/>
                  <a:pt x="4981" y="13"/>
                  <a:pt x="5064" y="7"/>
                </a:cubicBezTo>
                <a:cubicBezTo>
                  <a:pt x="5135" y="0"/>
                  <a:pt x="5205" y="7"/>
                  <a:pt x="5276" y="7"/>
                </a:cubicBezTo>
                <a:cubicBezTo>
                  <a:pt x="5327" y="0"/>
                  <a:pt x="5379" y="13"/>
                  <a:pt x="5437" y="20"/>
                </a:cubicBezTo>
                <a:cubicBezTo>
                  <a:pt x="5494" y="26"/>
                  <a:pt x="5559" y="33"/>
                  <a:pt x="5616" y="26"/>
                </a:cubicBezTo>
                <a:cubicBezTo>
                  <a:pt x="5668" y="20"/>
                  <a:pt x="5719" y="26"/>
                  <a:pt x="5770" y="26"/>
                </a:cubicBezTo>
                <a:cubicBezTo>
                  <a:pt x="5912" y="39"/>
                  <a:pt x="6046" y="58"/>
                  <a:pt x="6181" y="84"/>
                </a:cubicBezTo>
                <a:cubicBezTo>
                  <a:pt x="6226" y="90"/>
                  <a:pt x="6271" y="97"/>
                  <a:pt x="6316" y="97"/>
                </a:cubicBezTo>
                <a:cubicBezTo>
                  <a:pt x="6322" y="90"/>
                  <a:pt x="6335" y="90"/>
                  <a:pt x="6335" y="97"/>
                </a:cubicBezTo>
                <a:cubicBezTo>
                  <a:pt x="6348" y="116"/>
                  <a:pt x="6374" y="110"/>
                  <a:pt x="6393" y="116"/>
                </a:cubicBezTo>
                <a:cubicBezTo>
                  <a:pt x="6412" y="116"/>
                  <a:pt x="6425" y="129"/>
                  <a:pt x="6438" y="142"/>
                </a:cubicBezTo>
                <a:cubicBezTo>
                  <a:pt x="6457" y="167"/>
                  <a:pt x="6476" y="193"/>
                  <a:pt x="6502" y="206"/>
                </a:cubicBezTo>
                <a:cubicBezTo>
                  <a:pt x="6515" y="212"/>
                  <a:pt x="6515" y="225"/>
                  <a:pt x="6521" y="238"/>
                </a:cubicBezTo>
                <a:cubicBezTo>
                  <a:pt x="6528" y="251"/>
                  <a:pt x="6541" y="264"/>
                  <a:pt x="6547" y="270"/>
                </a:cubicBezTo>
                <a:cubicBezTo>
                  <a:pt x="6560" y="289"/>
                  <a:pt x="6579" y="276"/>
                  <a:pt x="6592" y="276"/>
                </a:cubicBezTo>
                <a:cubicBezTo>
                  <a:pt x="6598" y="270"/>
                  <a:pt x="6605" y="276"/>
                  <a:pt x="6611" y="283"/>
                </a:cubicBezTo>
                <a:cubicBezTo>
                  <a:pt x="6611" y="296"/>
                  <a:pt x="6618" y="309"/>
                  <a:pt x="6618" y="321"/>
                </a:cubicBezTo>
                <a:cubicBezTo>
                  <a:pt x="6624" y="373"/>
                  <a:pt x="6637" y="424"/>
                  <a:pt x="6663" y="463"/>
                </a:cubicBezTo>
                <a:cubicBezTo>
                  <a:pt x="6682" y="495"/>
                  <a:pt x="6688" y="533"/>
                  <a:pt x="6714" y="559"/>
                </a:cubicBezTo>
                <a:cubicBezTo>
                  <a:pt x="6714" y="565"/>
                  <a:pt x="6714" y="572"/>
                  <a:pt x="6720" y="578"/>
                </a:cubicBezTo>
                <a:cubicBezTo>
                  <a:pt x="6733" y="649"/>
                  <a:pt x="6740" y="726"/>
                  <a:pt x="6759" y="790"/>
                </a:cubicBezTo>
                <a:cubicBezTo>
                  <a:pt x="6772" y="829"/>
                  <a:pt x="6772" y="861"/>
                  <a:pt x="6772" y="899"/>
                </a:cubicBezTo>
                <a:cubicBezTo>
                  <a:pt x="6778" y="938"/>
                  <a:pt x="6785" y="970"/>
                  <a:pt x="6785" y="1008"/>
                </a:cubicBezTo>
                <a:cubicBezTo>
                  <a:pt x="6791" y="1047"/>
                  <a:pt x="6791" y="1085"/>
                  <a:pt x="6797" y="1124"/>
                </a:cubicBezTo>
                <a:cubicBezTo>
                  <a:pt x="6797" y="1137"/>
                  <a:pt x="6797" y="1149"/>
                  <a:pt x="6797" y="1162"/>
                </a:cubicBezTo>
                <a:cubicBezTo>
                  <a:pt x="6797" y="1175"/>
                  <a:pt x="6797" y="1188"/>
                  <a:pt x="6804" y="1207"/>
                </a:cubicBezTo>
                <a:cubicBezTo>
                  <a:pt x="6862" y="1336"/>
                  <a:pt x="6849" y="1464"/>
                  <a:pt x="6804" y="1599"/>
                </a:cubicBezTo>
                <a:cubicBezTo>
                  <a:pt x="6797" y="1618"/>
                  <a:pt x="6791" y="1637"/>
                  <a:pt x="6785" y="1657"/>
                </a:cubicBezTo>
                <a:cubicBezTo>
                  <a:pt x="6778" y="1714"/>
                  <a:pt x="6759" y="1772"/>
                  <a:pt x="6740" y="1823"/>
                </a:cubicBezTo>
                <a:cubicBezTo>
                  <a:pt x="6733" y="1849"/>
                  <a:pt x="6714" y="1868"/>
                  <a:pt x="6688" y="1875"/>
                </a:cubicBezTo>
                <a:cubicBezTo>
                  <a:pt x="6669" y="1881"/>
                  <a:pt x="6656" y="1901"/>
                  <a:pt x="6643" y="1913"/>
                </a:cubicBezTo>
                <a:cubicBezTo>
                  <a:pt x="6611" y="1945"/>
                  <a:pt x="6585" y="1984"/>
                  <a:pt x="6566" y="2022"/>
                </a:cubicBezTo>
                <a:cubicBezTo>
                  <a:pt x="6566" y="2029"/>
                  <a:pt x="6553" y="2042"/>
                  <a:pt x="6541" y="2042"/>
                </a:cubicBezTo>
                <a:cubicBezTo>
                  <a:pt x="6528" y="2048"/>
                  <a:pt x="6521" y="2055"/>
                  <a:pt x="6515" y="2067"/>
                </a:cubicBezTo>
                <a:cubicBezTo>
                  <a:pt x="6508" y="2093"/>
                  <a:pt x="6496" y="2093"/>
                  <a:pt x="6483" y="2087"/>
                </a:cubicBezTo>
                <a:cubicBezTo>
                  <a:pt x="6470" y="2087"/>
                  <a:pt x="6463" y="2087"/>
                  <a:pt x="6451" y="2087"/>
                </a:cubicBezTo>
                <a:cubicBezTo>
                  <a:pt x="6444" y="2080"/>
                  <a:pt x="6438" y="2080"/>
                  <a:pt x="6431" y="2093"/>
                </a:cubicBezTo>
                <a:cubicBezTo>
                  <a:pt x="6431" y="2106"/>
                  <a:pt x="6412" y="2106"/>
                  <a:pt x="6406" y="2112"/>
                </a:cubicBezTo>
                <a:cubicBezTo>
                  <a:pt x="6380" y="2125"/>
                  <a:pt x="6354" y="2138"/>
                  <a:pt x="6316" y="2125"/>
                </a:cubicBezTo>
                <a:cubicBezTo>
                  <a:pt x="6309" y="2125"/>
                  <a:pt x="6303" y="2132"/>
                  <a:pt x="6297" y="2144"/>
                </a:cubicBezTo>
                <a:cubicBezTo>
                  <a:pt x="6277" y="2176"/>
                  <a:pt x="6271" y="2183"/>
                  <a:pt x="6239" y="2176"/>
                </a:cubicBezTo>
                <a:cubicBezTo>
                  <a:pt x="6232" y="2176"/>
                  <a:pt x="6226" y="2176"/>
                  <a:pt x="6220" y="2176"/>
                </a:cubicBezTo>
                <a:cubicBezTo>
                  <a:pt x="6194" y="2196"/>
                  <a:pt x="6162" y="2209"/>
                  <a:pt x="6123" y="2196"/>
                </a:cubicBezTo>
                <a:cubicBezTo>
                  <a:pt x="6123" y="2196"/>
                  <a:pt x="6117" y="2189"/>
                  <a:pt x="6111" y="2189"/>
                </a:cubicBezTo>
                <a:cubicBezTo>
                  <a:pt x="6066" y="2202"/>
                  <a:pt x="6027" y="2176"/>
                  <a:pt x="5982" y="2164"/>
                </a:cubicBezTo>
                <a:cubicBezTo>
                  <a:pt x="5963" y="2157"/>
                  <a:pt x="5924" y="2170"/>
                  <a:pt x="5912" y="2157"/>
                </a:cubicBezTo>
                <a:cubicBezTo>
                  <a:pt x="5899" y="2144"/>
                  <a:pt x="5880" y="2119"/>
                  <a:pt x="5860" y="2112"/>
                </a:cubicBezTo>
                <a:cubicBezTo>
                  <a:pt x="5822" y="2099"/>
                  <a:pt x="5783" y="2087"/>
                  <a:pt x="5745" y="2080"/>
                </a:cubicBezTo>
                <a:cubicBezTo>
                  <a:pt x="5713" y="2080"/>
                  <a:pt x="5687" y="2061"/>
                  <a:pt x="5668" y="2042"/>
                </a:cubicBezTo>
                <a:cubicBezTo>
                  <a:pt x="5655" y="2029"/>
                  <a:pt x="5648" y="2029"/>
                  <a:pt x="5636" y="2029"/>
                </a:cubicBezTo>
                <a:cubicBezTo>
                  <a:pt x="5584" y="2016"/>
                  <a:pt x="5533" y="2016"/>
                  <a:pt x="5481" y="2003"/>
                </a:cubicBezTo>
                <a:cubicBezTo>
                  <a:pt x="5443" y="1997"/>
                  <a:pt x="5411" y="1984"/>
                  <a:pt x="5372" y="1978"/>
                </a:cubicBezTo>
                <a:cubicBezTo>
                  <a:pt x="5334" y="1971"/>
                  <a:pt x="5295" y="1978"/>
                  <a:pt x="5257" y="1952"/>
                </a:cubicBezTo>
                <a:cubicBezTo>
                  <a:pt x="5238" y="1933"/>
                  <a:pt x="5199" y="1939"/>
                  <a:pt x="5173" y="1939"/>
                </a:cubicBezTo>
                <a:cubicBezTo>
                  <a:pt x="5128" y="1939"/>
                  <a:pt x="5090" y="1933"/>
                  <a:pt x="5051" y="1933"/>
                </a:cubicBezTo>
                <a:cubicBezTo>
                  <a:pt x="4962" y="1920"/>
                  <a:pt x="4872" y="1913"/>
                  <a:pt x="4782" y="1926"/>
                </a:cubicBezTo>
                <a:cubicBezTo>
                  <a:pt x="4750" y="1933"/>
                  <a:pt x="4711" y="1926"/>
                  <a:pt x="4679" y="1933"/>
                </a:cubicBezTo>
                <a:cubicBezTo>
                  <a:pt x="4673" y="1939"/>
                  <a:pt x="4666" y="1939"/>
                  <a:pt x="4666" y="1933"/>
                </a:cubicBezTo>
                <a:cubicBezTo>
                  <a:pt x="4628" y="1913"/>
                  <a:pt x="4596" y="1933"/>
                  <a:pt x="4564" y="1939"/>
                </a:cubicBezTo>
                <a:cubicBezTo>
                  <a:pt x="4519" y="1952"/>
                  <a:pt x="4480" y="1945"/>
                  <a:pt x="4442" y="1952"/>
                </a:cubicBezTo>
                <a:cubicBezTo>
                  <a:pt x="4403" y="1958"/>
                  <a:pt x="4371" y="1965"/>
                  <a:pt x="4339" y="1971"/>
                </a:cubicBezTo>
                <a:cubicBezTo>
                  <a:pt x="4307" y="1971"/>
                  <a:pt x="4275" y="1971"/>
                  <a:pt x="4243" y="1965"/>
                </a:cubicBezTo>
                <a:cubicBezTo>
                  <a:pt x="4223" y="1965"/>
                  <a:pt x="4204" y="1952"/>
                  <a:pt x="4191" y="1984"/>
                </a:cubicBezTo>
                <a:cubicBezTo>
                  <a:pt x="4185" y="1997"/>
                  <a:pt x="4159" y="1997"/>
                  <a:pt x="4146" y="1997"/>
                </a:cubicBezTo>
                <a:cubicBezTo>
                  <a:pt x="4108" y="1984"/>
                  <a:pt x="4101" y="1984"/>
                  <a:pt x="4076" y="1990"/>
                </a:cubicBezTo>
                <a:cubicBezTo>
                  <a:pt x="4031" y="2003"/>
                  <a:pt x="3992" y="2016"/>
                  <a:pt x="3954" y="2029"/>
                </a:cubicBezTo>
                <a:cubicBezTo>
                  <a:pt x="3928" y="2035"/>
                  <a:pt x="3903" y="2035"/>
                  <a:pt x="3877" y="2035"/>
                </a:cubicBezTo>
                <a:cubicBezTo>
                  <a:pt x="3851" y="2042"/>
                  <a:pt x="3832" y="2048"/>
                  <a:pt x="3806" y="2055"/>
                </a:cubicBezTo>
                <a:cubicBezTo>
                  <a:pt x="3761" y="2080"/>
                  <a:pt x="3723" y="2067"/>
                  <a:pt x="3678" y="2055"/>
                </a:cubicBezTo>
                <a:cubicBezTo>
                  <a:pt x="3672" y="2048"/>
                  <a:pt x="3665" y="2048"/>
                  <a:pt x="3659" y="2048"/>
                </a:cubicBezTo>
                <a:cubicBezTo>
                  <a:pt x="3646" y="2061"/>
                  <a:pt x="3627" y="2061"/>
                  <a:pt x="3614" y="2055"/>
                </a:cubicBezTo>
                <a:cubicBezTo>
                  <a:pt x="3607" y="2048"/>
                  <a:pt x="3595" y="2055"/>
                  <a:pt x="3588" y="2061"/>
                </a:cubicBezTo>
                <a:cubicBezTo>
                  <a:pt x="3575" y="2074"/>
                  <a:pt x="3562" y="2067"/>
                  <a:pt x="3550" y="2074"/>
                </a:cubicBezTo>
                <a:cubicBezTo>
                  <a:pt x="3537" y="2074"/>
                  <a:pt x="3530" y="2067"/>
                  <a:pt x="3537" y="2087"/>
                </a:cubicBezTo>
                <a:cubicBezTo>
                  <a:pt x="3543" y="2093"/>
                  <a:pt x="3530" y="2099"/>
                  <a:pt x="3530" y="2093"/>
                </a:cubicBezTo>
                <a:cubicBezTo>
                  <a:pt x="3492" y="2087"/>
                  <a:pt x="3466" y="2099"/>
                  <a:pt x="3447" y="2125"/>
                </a:cubicBezTo>
                <a:cubicBezTo>
                  <a:pt x="3440" y="2125"/>
                  <a:pt x="3440" y="2125"/>
                  <a:pt x="3440" y="2132"/>
                </a:cubicBezTo>
                <a:cubicBezTo>
                  <a:pt x="3428" y="2138"/>
                  <a:pt x="3402" y="2112"/>
                  <a:pt x="3389" y="2151"/>
                </a:cubicBezTo>
                <a:cubicBezTo>
                  <a:pt x="3389" y="2164"/>
                  <a:pt x="3363" y="2170"/>
                  <a:pt x="3344" y="2183"/>
                </a:cubicBezTo>
                <a:cubicBezTo>
                  <a:pt x="3331" y="2183"/>
                  <a:pt x="3318" y="2189"/>
                  <a:pt x="3306" y="2196"/>
                </a:cubicBezTo>
                <a:cubicBezTo>
                  <a:pt x="3273" y="2196"/>
                  <a:pt x="3248" y="2228"/>
                  <a:pt x="3209" y="2221"/>
                </a:cubicBezTo>
                <a:lnTo>
                  <a:pt x="3203" y="2228"/>
                </a:lnTo>
                <a:cubicBezTo>
                  <a:pt x="3190" y="2253"/>
                  <a:pt x="3158" y="2260"/>
                  <a:pt x="3139" y="2279"/>
                </a:cubicBezTo>
                <a:cubicBezTo>
                  <a:pt x="3119" y="2305"/>
                  <a:pt x="3081" y="2311"/>
                  <a:pt x="3062" y="2330"/>
                </a:cubicBezTo>
                <a:cubicBezTo>
                  <a:pt x="3036" y="2356"/>
                  <a:pt x="2997" y="2363"/>
                  <a:pt x="2978" y="2388"/>
                </a:cubicBezTo>
                <a:cubicBezTo>
                  <a:pt x="2972" y="2395"/>
                  <a:pt x="2959" y="2401"/>
                  <a:pt x="2946" y="2401"/>
                </a:cubicBezTo>
                <a:cubicBezTo>
                  <a:pt x="2933" y="2407"/>
                  <a:pt x="2920" y="2420"/>
                  <a:pt x="2908" y="2433"/>
                </a:cubicBezTo>
                <a:cubicBezTo>
                  <a:pt x="2882" y="2452"/>
                  <a:pt x="2850" y="2478"/>
                  <a:pt x="2818" y="2497"/>
                </a:cubicBezTo>
                <a:cubicBezTo>
                  <a:pt x="2792" y="2510"/>
                  <a:pt x="2773" y="2523"/>
                  <a:pt x="2760" y="2549"/>
                </a:cubicBezTo>
                <a:cubicBezTo>
                  <a:pt x="2760" y="2555"/>
                  <a:pt x="2754" y="2555"/>
                  <a:pt x="2754" y="2555"/>
                </a:cubicBezTo>
                <a:cubicBezTo>
                  <a:pt x="2696" y="2600"/>
                  <a:pt x="2651" y="2651"/>
                  <a:pt x="2593" y="2703"/>
                </a:cubicBezTo>
                <a:cubicBezTo>
                  <a:pt x="2587" y="2677"/>
                  <a:pt x="2580" y="2664"/>
                  <a:pt x="2600" y="2645"/>
                </a:cubicBezTo>
                <a:cubicBezTo>
                  <a:pt x="2657" y="2594"/>
                  <a:pt x="2722" y="2549"/>
                  <a:pt x="2779" y="2497"/>
                </a:cubicBezTo>
                <a:cubicBezTo>
                  <a:pt x="2831" y="2446"/>
                  <a:pt x="2882" y="2395"/>
                  <a:pt x="2946" y="2356"/>
                </a:cubicBezTo>
                <a:cubicBezTo>
                  <a:pt x="2985" y="2330"/>
                  <a:pt x="3023" y="2292"/>
                  <a:pt x="3074" y="2279"/>
                </a:cubicBezTo>
                <a:cubicBezTo>
                  <a:pt x="3081" y="2279"/>
                  <a:pt x="3087" y="2273"/>
                  <a:pt x="3087" y="2266"/>
                </a:cubicBezTo>
                <a:cubicBezTo>
                  <a:pt x="3100" y="2241"/>
                  <a:pt x="3119" y="2241"/>
                  <a:pt x="3139" y="2228"/>
                </a:cubicBezTo>
                <a:cubicBezTo>
                  <a:pt x="3158" y="2221"/>
                  <a:pt x="3183" y="2215"/>
                  <a:pt x="3196" y="2196"/>
                </a:cubicBezTo>
                <a:cubicBezTo>
                  <a:pt x="3209" y="2176"/>
                  <a:pt x="3222" y="2170"/>
                  <a:pt x="3248" y="2170"/>
                </a:cubicBezTo>
                <a:cubicBezTo>
                  <a:pt x="3267" y="2164"/>
                  <a:pt x="3286" y="2157"/>
                  <a:pt x="3299" y="2144"/>
                </a:cubicBezTo>
                <a:cubicBezTo>
                  <a:pt x="3325" y="2132"/>
                  <a:pt x="3344" y="2112"/>
                  <a:pt x="3376" y="2119"/>
                </a:cubicBezTo>
                <a:cubicBezTo>
                  <a:pt x="3389" y="2119"/>
                  <a:pt x="3395" y="2112"/>
                  <a:pt x="3402" y="2106"/>
                </a:cubicBezTo>
                <a:cubicBezTo>
                  <a:pt x="3402" y="2080"/>
                  <a:pt x="3415" y="2074"/>
                  <a:pt x="3440" y="2080"/>
                </a:cubicBezTo>
                <a:cubicBezTo>
                  <a:pt x="3479" y="2087"/>
                  <a:pt x="3492" y="2061"/>
                  <a:pt x="3511" y="2042"/>
                </a:cubicBezTo>
                <a:cubicBezTo>
                  <a:pt x="3517" y="2042"/>
                  <a:pt x="3517" y="2035"/>
                  <a:pt x="3517" y="2035"/>
                </a:cubicBezTo>
                <a:cubicBezTo>
                  <a:pt x="3498" y="1997"/>
                  <a:pt x="3537" y="2003"/>
                  <a:pt x="3550" y="1997"/>
                </a:cubicBezTo>
                <a:cubicBezTo>
                  <a:pt x="3569" y="1990"/>
                  <a:pt x="3588" y="1984"/>
                  <a:pt x="3601" y="1978"/>
                </a:cubicBezTo>
                <a:cubicBezTo>
                  <a:pt x="3620" y="1965"/>
                  <a:pt x="3633" y="1965"/>
                  <a:pt x="3652" y="1965"/>
                </a:cubicBezTo>
                <a:cubicBezTo>
                  <a:pt x="3684" y="1978"/>
                  <a:pt x="3716" y="1965"/>
                  <a:pt x="3742" y="1958"/>
                </a:cubicBezTo>
                <a:cubicBezTo>
                  <a:pt x="3761" y="1952"/>
                  <a:pt x="3774" y="1933"/>
                  <a:pt x="3774" y="1907"/>
                </a:cubicBezTo>
                <a:cubicBezTo>
                  <a:pt x="3736" y="1913"/>
                  <a:pt x="3697" y="1920"/>
                  <a:pt x="3659" y="1926"/>
                </a:cubicBezTo>
                <a:cubicBezTo>
                  <a:pt x="3575" y="1945"/>
                  <a:pt x="3498" y="1978"/>
                  <a:pt x="3421" y="2003"/>
                </a:cubicBezTo>
                <a:cubicBezTo>
                  <a:pt x="3370" y="2022"/>
                  <a:pt x="3318" y="2048"/>
                  <a:pt x="3267" y="2067"/>
                </a:cubicBezTo>
                <a:cubicBezTo>
                  <a:pt x="3248" y="2080"/>
                  <a:pt x="3235" y="2087"/>
                  <a:pt x="3216" y="2093"/>
                </a:cubicBezTo>
                <a:cubicBezTo>
                  <a:pt x="3196" y="2099"/>
                  <a:pt x="3171" y="2106"/>
                  <a:pt x="3158" y="2125"/>
                </a:cubicBezTo>
                <a:cubicBezTo>
                  <a:pt x="3151" y="2132"/>
                  <a:pt x="3145" y="2144"/>
                  <a:pt x="3132" y="2138"/>
                </a:cubicBezTo>
                <a:cubicBezTo>
                  <a:pt x="3126" y="2138"/>
                  <a:pt x="3119" y="2138"/>
                  <a:pt x="3119" y="2138"/>
                </a:cubicBezTo>
                <a:cubicBezTo>
                  <a:pt x="3081" y="2176"/>
                  <a:pt x="3023" y="2189"/>
                  <a:pt x="2978" y="2215"/>
                </a:cubicBezTo>
                <a:cubicBezTo>
                  <a:pt x="2933" y="2247"/>
                  <a:pt x="2901" y="2286"/>
                  <a:pt x="2856" y="2318"/>
                </a:cubicBezTo>
                <a:cubicBezTo>
                  <a:pt x="2773" y="2375"/>
                  <a:pt x="2702" y="2446"/>
                  <a:pt x="2632" y="2517"/>
                </a:cubicBezTo>
                <a:cubicBezTo>
                  <a:pt x="2580" y="2568"/>
                  <a:pt x="2542" y="2619"/>
                  <a:pt x="2503" y="2677"/>
                </a:cubicBezTo>
                <a:cubicBezTo>
                  <a:pt x="2465" y="2728"/>
                  <a:pt x="2426" y="2780"/>
                  <a:pt x="2394" y="2838"/>
                </a:cubicBezTo>
                <a:cubicBezTo>
                  <a:pt x="2343" y="2876"/>
                  <a:pt x="2330" y="2934"/>
                  <a:pt x="2311" y="2985"/>
                </a:cubicBezTo>
                <a:cubicBezTo>
                  <a:pt x="2279" y="3082"/>
                  <a:pt x="2259" y="3178"/>
                  <a:pt x="2246" y="3274"/>
                </a:cubicBezTo>
                <a:cubicBezTo>
                  <a:pt x="2240" y="3325"/>
                  <a:pt x="2253" y="3364"/>
                  <a:pt x="2279" y="3409"/>
                </a:cubicBezTo>
                <a:cubicBezTo>
                  <a:pt x="2343" y="3524"/>
                  <a:pt x="2439" y="3601"/>
                  <a:pt x="2568" y="3633"/>
                </a:cubicBezTo>
                <a:cubicBezTo>
                  <a:pt x="2696" y="3665"/>
                  <a:pt x="2824" y="3685"/>
                  <a:pt x="2952" y="3698"/>
                </a:cubicBezTo>
                <a:cubicBezTo>
                  <a:pt x="3171" y="3717"/>
                  <a:pt x="3389" y="3730"/>
                  <a:pt x="3607" y="3723"/>
                </a:cubicBezTo>
                <a:cubicBezTo>
                  <a:pt x="3768" y="3717"/>
                  <a:pt x="3922" y="3710"/>
                  <a:pt x="4082" y="3704"/>
                </a:cubicBezTo>
                <a:cubicBezTo>
                  <a:pt x="4185" y="3698"/>
                  <a:pt x="4288" y="3698"/>
                  <a:pt x="4390" y="3710"/>
                </a:cubicBezTo>
                <a:cubicBezTo>
                  <a:pt x="4519" y="3717"/>
                  <a:pt x="4641" y="3736"/>
                  <a:pt x="4763" y="3755"/>
                </a:cubicBezTo>
                <a:cubicBezTo>
                  <a:pt x="4955" y="3794"/>
                  <a:pt x="5141" y="3819"/>
                  <a:pt x="5327" y="3871"/>
                </a:cubicBezTo>
                <a:cubicBezTo>
                  <a:pt x="5404" y="3897"/>
                  <a:pt x="5481" y="3935"/>
                  <a:pt x="5559" y="3974"/>
                </a:cubicBezTo>
                <a:cubicBezTo>
                  <a:pt x="5719" y="4057"/>
                  <a:pt x="5867" y="4147"/>
                  <a:pt x="6001" y="4263"/>
                </a:cubicBezTo>
                <a:cubicBezTo>
                  <a:pt x="6168" y="4404"/>
                  <a:pt x="6303" y="4564"/>
                  <a:pt x="6399" y="4757"/>
                </a:cubicBezTo>
                <a:cubicBezTo>
                  <a:pt x="6451" y="4846"/>
                  <a:pt x="6502" y="4936"/>
                  <a:pt x="6541" y="5033"/>
                </a:cubicBezTo>
                <a:cubicBezTo>
                  <a:pt x="6585" y="5155"/>
                  <a:pt x="6637" y="5270"/>
                  <a:pt x="6656" y="5399"/>
                </a:cubicBezTo>
                <a:cubicBezTo>
                  <a:pt x="6682" y="5578"/>
                  <a:pt x="6688" y="5758"/>
                  <a:pt x="6669" y="5938"/>
                </a:cubicBezTo>
                <a:cubicBezTo>
                  <a:pt x="6656" y="6053"/>
                  <a:pt x="6637" y="6162"/>
                  <a:pt x="6605" y="6271"/>
                </a:cubicBezTo>
                <a:cubicBezTo>
                  <a:pt x="6585" y="6310"/>
                  <a:pt x="6573" y="6355"/>
                  <a:pt x="6547" y="6387"/>
                </a:cubicBezTo>
                <a:cubicBezTo>
                  <a:pt x="6496" y="6464"/>
                  <a:pt x="6457" y="6554"/>
                  <a:pt x="6412" y="6631"/>
                </a:cubicBezTo>
                <a:cubicBezTo>
                  <a:pt x="6367" y="6708"/>
                  <a:pt x="6316" y="6779"/>
                  <a:pt x="6265" y="6849"/>
                </a:cubicBezTo>
                <a:cubicBezTo>
                  <a:pt x="6232" y="6888"/>
                  <a:pt x="6207" y="6926"/>
                  <a:pt x="6181" y="6965"/>
                </a:cubicBezTo>
                <a:cubicBezTo>
                  <a:pt x="6130" y="7022"/>
                  <a:pt x="6078" y="7087"/>
                  <a:pt x="6027" y="7144"/>
                </a:cubicBezTo>
                <a:cubicBezTo>
                  <a:pt x="5989" y="7183"/>
                  <a:pt x="5950" y="7221"/>
                  <a:pt x="5905" y="7260"/>
                </a:cubicBezTo>
                <a:cubicBezTo>
                  <a:pt x="5841" y="7318"/>
                  <a:pt x="5770" y="7375"/>
                  <a:pt x="5700" y="7433"/>
                </a:cubicBezTo>
                <a:cubicBezTo>
                  <a:pt x="5603" y="7510"/>
                  <a:pt x="5494" y="7581"/>
                  <a:pt x="5385" y="7645"/>
                </a:cubicBezTo>
                <a:cubicBezTo>
                  <a:pt x="5289" y="7703"/>
                  <a:pt x="5186" y="7754"/>
                  <a:pt x="5084" y="7805"/>
                </a:cubicBezTo>
                <a:cubicBezTo>
                  <a:pt x="4994" y="7844"/>
                  <a:pt x="4904" y="7876"/>
                  <a:pt x="4814" y="7908"/>
                </a:cubicBezTo>
                <a:cubicBezTo>
                  <a:pt x="4743" y="7940"/>
                  <a:pt x="4673" y="7966"/>
                  <a:pt x="4602" y="7992"/>
                </a:cubicBezTo>
                <a:cubicBezTo>
                  <a:pt x="4551" y="8011"/>
                  <a:pt x="4499" y="8024"/>
                  <a:pt x="4448" y="8043"/>
                </a:cubicBezTo>
                <a:cubicBezTo>
                  <a:pt x="4371" y="8069"/>
                  <a:pt x="4294" y="8094"/>
                  <a:pt x="4211" y="8107"/>
                </a:cubicBezTo>
                <a:cubicBezTo>
                  <a:pt x="4134" y="8120"/>
                  <a:pt x="4057" y="8133"/>
                  <a:pt x="3973" y="8152"/>
                </a:cubicBezTo>
                <a:cubicBezTo>
                  <a:pt x="3915" y="8165"/>
                  <a:pt x="3858" y="8165"/>
                  <a:pt x="3800" y="8178"/>
                </a:cubicBezTo>
                <a:cubicBezTo>
                  <a:pt x="3710" y="8197"/>
                  <a:pt x="3607" y="8203"/>
                  <a:pt x="3517" y="8216"/>
                </a:cubicBezTo>
                <a:cubicBezTo>
                  <a:pt x="3447" y="8223"/>
                  <a:pt x="3376" y="8242"/>
                  <a:pt x="3306" y="8242"/>
                </a:cubicBezTo>
                <a:cubicBezTo>
                  <a:pt x="3248" y="8242"/>
                  <a:pt x="3190" y="8235"/>
                  <a:pt x="3139" y="8248"/>
                </a:cubicBezTo>
                <a:cubicBezTo>
                  <a:pt x="3119" y="8255"/>
                  <a:pt x="3100" y="8255"/>
                  <a:pt x="3081" y="8248"/>
                </a:cubicBezTo>
                <a:cubicBezTo>
                  <a:pt x="2978" y="8248"/>
                  <a:pt x="2869" y="8261"/>
                  <a:pt x="2766" y="8261"/>
                </a:cubicBezTo>
                <a:cubicBezTo>
                  <a:pt x="2741" y="8261"/>
                  <a:pt x="2715" y="8255"/>
                  <a:pt x="2689" y="8255"/>
                </a:cubicBezTo>
                <a:cubicBezTo>
                  <a:pt x="2664" y="8248"/>
                  <a:pt x="2645" y="8248"/>
                  <a:pt x="2619" y="8261"/>
                </a:cubicBezTo>
                <a:cubicBezTo>
                  <a:pt x="2593" y="8268"/>
                  <a:pt x="2593" y="8268"/>
                  <a:pt x="2568" y="8235"/>
                </a:cubicBezTo>
                <a:cubicBezTo>
                  <a:pt x="2561" y="8229"/>
                  <a:pt x="2548" y="8223"/>
                  <a:pt x="2548" y="8210"/>
                </a:cubicBezTo>
                <a:cubicBezTo>
                  <a:pt x="2548" y="8203"/>
                  <a:pt x="2535" y="8197"/>
                  <a:pt x="2529" y="8203"/>
                </a:cubicBezTo>
                <a:cubicBezTo>
                  <a:pt x="2516" y="8203"/>
                  <a:pt x="2503" y="8210"/>
                  <a:pt x="2484" y="8210"/>
                </a:cubicBezTo>
                <a:close/>
                <a:moveTo>
                  <a:pt x="854" y="7838"/>
                </a:moveTo>
                <a:lnTo>
                  <a:pt x="854" y="7838"/>
                </a:lnTo>
                <a:cubicBezTo>
                  <a:pt x="828" y="7818"/>
                  <a:pt x="802" y="7818"/>
                  <a:pt x="777" y="7812"/>
                </a:cubicBezTo>
                <a:cubicBezTo>
                  <a:pt x="802" y="7863"/>
                  <a:pt x="809" y="7863"/>
                  <a:pt x="854" y="7838"/>
                </a:cubicBezTo>
                <a:close/>
                <a:moveTo>
                  <a:pt x="334" y="6252"/>
                </a:moveTo>
                <a:lnTo>
                  <a:pt x="334" y="6252"/>
                </a:lnTo>
                <a:cubicBezTo>
                  <a:pt x="334" y="6226"/>
                  <a:pt x="308" y="6233"/>
                  <a:pt x="302" y="6226"/>
                </a:cubicBezTo>
                <a:cubicBezTo>
                  <a:pt x="295" y="6220"/>
                  <a:pt x="282" y="6239"/>
                  <a:pt x="282" y="6252"/>
                </a:cubicBezTo>
                <a:cubicBezTo>
                  <a:pt x="282" y="6271"/>
                  <a:pt x="308" y="6259"/>
                  <a:pt x="321" y="6271"/>
                </a:cubicBezTo>
                <a:cubicBezTo>
                  <a:pt x="327" y="6278"/>
                  <a:pt x="334" y="6259"/>
                  <a:pt x="334" y="6252"/>
                </a:cubicBezTo>
                <a:close/>
              </a:path>
            </a:pathLst>
          </a:custGeom>
          <a:solidFill>
            <a:schemeClr val="bg1">
              <a:lumMod val="95000"/>
            </a:schemeClr>
          </a:solidFill>
          <a:ln>
            <a:noFill/>
          </a:ln>
          <a:effectLst/>
        </p:spPr>
        <p:txBody>
          <a:bodyPr wrap="none" anchor="ctr"/>
          <a:lstStyle/>
          <a:p>
            <a:endParaRPr lang="en-US" sz="2701" dirty="0">
              <a:latin typeface="Poppins Light" charset="0"/>
            </a:endParaRPr>
          </a:p>
        </p:txBody>
      </p:sp>
      <p:sp>
        <p:nvSpPr>
          <p:cNvPr id="44" name="Rectangle 43"/>
          <p:cNvSpPr>
            <a:spLocks/>
          </p:cNvSpPr>
          <p:nvPr/>
        </p:nvSpPr>
        <p:spPr bwMode="auto">
          <a:xfrm>
            <a:off x="9494877" y="3029347"/>
            <a:ext cx="6182582" cy="771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defTabSz="3429914">
              <a:lnSpc>
                <a:spcPts val="5777"/>
              </a:lnSpc>
            </a:pPr>
            <a:r>
              <a:rPr lang="en-US" sz="6000" b="1" spc="375" dirty="0" smtClean="0">
                <a:solidFill>
                  <a:schemeClr val="tx2"/>
                </a:solidFill>
                <a:latin typeface="Montserrat Semi" charset="0"/>
                <a:ea typeface="Montserrat Semi" charset="0"/>
                <a:cs typeface="Montserrat Semi" charset="0"/>
                <a:sym typeface="Bebas Neue" charset="0"/>
              </a:rPr>
              <a:t>What to Expect</a:t>
            </a:r>
            <a:endParaRPr lang="en-US" sz="6000" b="1" spc="375" dirty="0">
              <a:solidFill>
                <a:schemeClr val="tx2"/>
              </a:solidFill>
              <a:latin typeface="Montserrat Semi" charset="0"/>
              <a:ea typeface="Montserrat Semi" charset="0"/>
              <a:cs typeface="Montserrat Semi" charset="0"/>
              <a:sym typeface="Bebas Neue" charset="0"/>
            </a:endParaRPr>
          </a:p>
        </p:txBody>
      </p:sp>
      <p:sp>
        <p:nvSpPr>
          <p:cNvPr id="45" name="Subtitle 2"/>
          <p:cNvSpPr txBox="1">
            <a:spLocks/>
          </p:cNvSpPr>
          <p:nvPr/>
        </p:nvSpPr>
        <p:spPr>
          <a:xfrm>
            <a:off x="10018623" y="7427921"/>
            <a:ext cx="6322749" cy="1327614"/>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dirty="0" smtClean="0">
                <a:solidFill>
                  <a:srgbClr val="000000"/>
                </a:solidFill>
                <a:latin typeface="Poppins Light" charset="0"/>
                <a:ea typeface="Poppins Light" charset="0"/>
                <a:cs typeface="Poppins Light" charset="0"/>
              </a:rPr>
              <a:t>I will apply my full market experience and expertise to selling your home and helping you make the right decisions.</a:t>
            </a:r>
            <a:endParaRPr lang="en-US" dirty="0">
              <a:solidFill>
                <a:srgbClr val="000000"/>
              </a:solidFill>
              <a:latin typeface="Poppins Light" charset="0"/>
              <a:ea typeface="Poppins Light" charset="0"/>
              <a:cs typeface="Poppins Light" charset="0"/>
            </a:endParaRPr>
          </a:p>
        </p:txBody>
      </p:sp>
      <p:sp>
        <p:nvSpPr>
          <p:cNvPr id="46" name="TextBox 45"/>
          <p:cNvSpPr txBox="1"/>
          <p:nvPr/>
        </p:nvSpPr>
        <p:spPr>
          <a:xfrm>
            <a:off x="10106824" y="6793603"/>
            <a:ext cx="3835706" cy="523220"/>
          </a:xfrm>
          <a:prstGeom prst="rect">
            <a:avLst/>
          </a:prstGeom>
          <a:noFill/>
        </p:spPr>
        <p:txBody>
          <a:bodyPr wrap="none" rtlCol="0" anchor="ctr" anchorCtr="0">
            <a:spAutoFit/>
          </a:bodyPr>
          <a:lstStyle/>
          <a:p>
            <a:r>
              <a:rPr lang="en-US" sz="2800" b="1" dirty="0" smtClean="0">
                <a:solidFill>
                  <a:schemeClr val="tx2"/>
                </a:solidFill>
                <a:latin typeface="Poppins SemiBold" charset="0"/>
                <a:ea typeface="Poppins SemiBold" charset="0"/>
                <a:cs typeface="Poppins SemiBold" charset="0"/>
              </a:rPr>
              <a:t>MARKET EXPERTISE</a:t>
            </a:r>
            <a:endParaRPr lang="en-US" sz="2800" b="1" dirty="0">
              <a:solidFill>
                <a:schemeClr val="tx2"/>
              </a:solidFill>
              <a:latin typeface="Poppins SemiBold" charset="0"/>
              <a:ea typeface="Poppins SemiBold" charset="0"/>
              <a:cs typeface="Poppins SemiBold" charset="0"/>
            </a:endParaRPr>
          </a:p>
        </p:txBody>
      </p:sp>
      <p:sp>
        <p:nvSpPr>
          <p:cNvPr id="47" name="Subtitle 2"/>
          <p:cNvSpPr txBox="1">
            <a:spLocks/>
          </p:cNvSpPr>
          <p:nvPr/>
        </p:nvSpPr>
        <p:spPr>
          <a:xfrm>
            <a:off x="10018623" y="9627263"/>
            <a:ext cx="6322749" cy="1716310"/>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dirty="0" smtClean="0">
                <a:solidFill>
                  <a:srgbClr val="000000"/>
                </a:solidFill>
                <a:latin typeface="Poppins Light" charset="0"/>
                <a:ea typeface="Poppins Light" charset="0"/>
                <a:cs typeface="Poppins Light" charset="0"/>
              </a:rPr>
              <a:t>I will be honest and transparent in all our discussions; keep you updated every step of the way; and always available to take your call.</a:t>
            </a:r>
            <a:endParaRPr lang="en-US" dirty="0">
              <a:solidFill>
                <a:srgbClr val="000000"/>
              </a:solidFill>
              <a:latin typeface="Poppins Light" charset="0"/>
              <a:ea typeface="Poppins Light" charset="0"/>
              <a:cs typeface="Poppins Light" charset="0"/>
            </a:endParaRPr>
          </a:p>
        </p:txBody>
      </p:sp>
      <p:sp>
        <p:nvSpPr>
          <p:cNvPr id="48" name="TextBox 47"/>
          <p:cNvSpPr txBox="1"/>
          <p:nvPr/>
        </p:nvSpPr>
        <p:spPr>
          <a:xfrm>
            <a:off x="10106824" y="8915969"/>
            <a:ext cx="6867309" cy="523220"/>
          </a:xfrm>
          <a:prstGeom prst="rect">
            <a:avLst/>
          </a:prstGeom>
          <a:noFill/>
        </p:spPr>
        <p:txBody>
          <a:bodyPr wrap="none" rtlCol="0" anchor="ctr" anchorCtr="0">
            <a:spAutoFit/>
          </a:bodyPr>
          <a:lstStyle/>
          <a:p>
            <a:r>
              <a:rPr lang="en-US" sz="2800" b="1" dirty="0" smtClean="0">
                <a:solidFill>
                  <a:schemeClr val="tx2"/>
                </a:solidFill>
                <a:latin typeface="Poppins SemiBold" charset="0"/>
                <a:ea typeface="Poppins SemiBold" charset="0"/>
                <a:cs typeface="Poppins SemiBold" charset="0"/>
              </a:rPr>
              <a:t>HONEST AND OPEN COMMUNICATION</a:t>
            </a:r>
            <a:endParaRPr lang="en-US" sz="2800" b="1" dirty="0">
              <a:solidFill>
                <a:schemeClr val="tx2"/>
              </a:solidFill>
              <a:latin typeface="Poppins SemiBold" charset="0"/>
              <a:ea typeface="Poppins SemiBold" charset="0"/>
              <a:cs typeface="Poppins SemiBold" charset="0"/>
            </a:endParaRPr>
          </a:p>
        </p:txBody>
      </p:sp>
      <p:sp>
        <p:nvSpPr>
          <p:cNvPr id="49" name="Subtitle 2"/>
          <p:cNvSpPr txBox="1">
            <a:spLocks/>
          </p:cNvSpPr>
          <p:nvPr/>
        </p:nvSpPr>
        <p:spPr>
          <a:xfrm>
            <a:off x="10018623" y="5322967"/>
            <a:ext cx="6322749" cy="93891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dirty="0" smtClean="0">
                <a:solidFill>
                  <a:srgbClr val="000000"/>
                </a:solidFill>
                <a:latin typeface="Poppins Light" charset="0"/>
                <a:ea typeface="Poppins Light" charset="0"/>
                <a:cs typeface="Poppins Light" charset="0"/>
              </a:rPr>
              <a:t>I will be professional and considerate of your needs at all times, putting you first.</a:t>
            </a:r>
            <a:endParaRPr lang="en-US" dirty="0">
              <a:solidFill>
                <a:srgbClr val="000000"/>
              </a:solidFill>
              <a:latin typeface="Poppins Light" charset="0"/>
              <a:ea typeface="Poppins Light" charset="0"/>
              <a:cs typeface="Poppins Light" charset="0"/>
            </a:endParaRPr>
          </a:p>
        </p:txBody>
      </p:sp>
      <p:sp>
        <p:nvSpPr>
          <p:cNvPr id="50" name="TextBox 49"/>
          <p:cNvSpPr txBox="1"/>
          <p:nvPr/>
        </p:nvSpPr>
        <p:spPr>
          <a:xfrm>
            <a:off x="10106824" y="4727137"/>
            <a:ext cx="6369377" cy="523220"/>
          </a:xfrm>
          <a:prstGeom prst="rect">
            <a:avLst/>
          </a:prstGeom>
          <a:noFill/>
        </p:spPr>
        <p:txBody>
          <a:bodyPr wrap="none" rtlCol="0" anchor="ctr" anchorCtr="0">
            <a:spAutoFit/>
          </a:bodyPr>
          <a:lstStyle/>
          <a:p>
            <a:r>
              <a:rPr lang="en-US" sz="2800" b="1" dirty="0" smtClean="0">
                <a:solidFill>
                  <a:schemeClr val="tx2"/>
                </a:solidFill>
                <a:latin typeface="Poppins SemiBold" charset="0"/>
                <a:ea typeface="Poppins SemiBold" charset="0"/>
                <a:cs typeface="Poppins SemiBold" charset="0"/>
              </a:rPr>
              <a:t>PROFESSIONAL REPRESENTATION</a:t>
            </a:r>
            <a:endParaRPr lang="en-US" sz="2800" b="1" dirty="0">
              <a:solidFill>
                <a:schemeClr val="tx2"/>
              </a:solidFill>
              <a:latin typeface="Poppins SemiBold" charset="0"/>
              <a:ea typeface="Poppins SemiBold" charset="0"/>
              <a:cs typeface="Poppins SemiBold" charset="0"/>
            </a:endParaRPr>
          </a:p>
        </p:txBody>
      </p:sp>
      <p:sp>
        <p:nvSpPr>
          <p:cNvPr id="58" name="Shape 2540"/>
          <p:cNvSpPr/>
          <p:nvPr/>
        </p:nvSpPr>
        <p:spPr>
          <a:xfrm>
            <a:off x="9494876" y="4775341"/>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59" name="Shape 2540"/>
          <p:cNvSpPr/>
          <p:nvPr/>
        </p:nvSpPr>
        <p:spPr>
          <a:xfrm>
            <a:off x="9494876" y="8968029"/>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60" name="Shape 2540"/>
          <p:cNvSpPr/>
          <p:nvPr/>
        </p:nvSpPr>
        <p:spPr>
          <a:xfrm>
            <a:off x="9494876" y="6864906"/>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pic>
        <p:nvPicPr>
          <p:cNvPr id="2" name="Picture Placeholder 1"/>
          <p:cNvPicPr>
            <a:picLocks noGrp="1" noChangeAspect="1"/>
          </p:cNvPicPr>
          <p:nvPr>
            <p:ph type="pic" sz="quarter" idx="19"/>
          </p:nvPr>
        </p:nvPicPr>
        <p:blipFill rotWithShape="1">
          <a:blip r:embed="rId3" cstate="print">
            <a:extLst>
              <a:ext uri="{28A0092B-C50C-407E-A947-70E740481C1C}">
                <a14:useLocalDpi xmlns:a14="http://schemas.microsoft.com/office/drawing/2010/main" xmlns="" val="0"/>
              </a:ext>
            </a:extLst>
          </a:blip>
          <a:srcRect t="1" b="11538"/>
          <a:stretch/>
        </p:blipFill>
        <p:spPr>
          <a:xfrm>
            <a:off x="1758950" y="4152788"/>
            <a:ext cx="6024563" cy="4056175"/>
          </a:xfrm>
        </p:spPr>
      </p:pic>
    </p:spTree>
    <p:extLst>
      <p:ext uri="{BB962C8B-B14F-4D97-AF65-F5344CB8AC3E}">
        <p14:creationId xmlns:p14="http://schemas.microsoft.com/office/powerpoint/2010/main" xmlns="" val="3521331176"/>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14:bounceEnd="50000">
                                          <p:cBhvr additive="base">
                                            <p:cTn id="11" dur="750" fill="hold"/>
                                            <p:tgtEl>
                                              <p:spTgt spid="44"/>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50000">
                                          <p:cBhvr additive="base">
                                            <p:cTn id="15" dur="750" fill="hold"/>
                                            <p:tgtEl>
                                              <p:spTgt spid="45"/>
                                            </p:tgtEl>
                                            <p:attrNameLst>
                                              <p:attrName>ppt_x</p:attrName>
                                            </p:attrNameLst>
                                          </p:cBhvr>
                                          <p:tavLst>
                                            <p:tav tm="0">
                                              <p:val>
                                                <p:strVal val="#ppt_x"/>
                                              </p:val>
                                            </p:tav>
                                            <p:tav tm="100000">
                                              <p:val>
                                                <p:strVal val="#ppt_x"/>
                                              </p:val>
                                            </p:tav>
                                          </p:tavLst>
                                        </p:anim>
                                        <p:anim calcmode="lin" valueType="num" p14:bounceEnd="50000">
                                          <p:cBhvr additive="base">
                                            <p:cTn id="16" dur="75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14:bounceEnd="50000">
                                          <p:cBhvr additive="base">
                                            <p:cTn id="19" dur="750" fill="hold"/>
                                            <p:tgtEl>
                                              <p:spTgt spid="46"/>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14:bounceEnd="50000">
                                          <p:cBhvr additive="base">
                                            <p:cTn id="23" dur="75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50000">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14:bounceEnd="50000">
                                          <p:cBhvr additive="base">
                                            <p:cTn id="27" dur="750" fill="hold"/>
                                            <p:tgtEl>
                                              <p:spTgt spid="48"/>
                                            </p:tgtEl>
                                            <p:attrNameLst>
                                              <p:attrName>ppt_x</p:attrName>
                                            </p:attrNameLst>
                                          </p:cBhvr>
                                          <p:tavLst>
                                            <p:tav tm="0">
                                              <p:val>
                                                <p:strVal val="#ppt_x"/>
                                              </p:val>
                                            </p:tav>
                                            <p:tav tm="100000">
                                              <p:val>
                                                <p:strVal val="#ppt_x"/>
                                              </p:val>
                                            </p:tav>
                                          </p:tavLst>
                                        </p:anim>
                                        <p:anim calcmode="lin" valueType="num" p14:bounceEnd="50000">
                                          <p:cBhvr additive="base">
                                            <p:cTn id="28" dur="750" fill="hold"/>
                                            <p:tgtEl>
                                              <p:spTgt spid="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50000">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14:bounceEnd="50000">
                                          <p:cBhvr additive="base">
                                            <p:cTn id="31" dur="750" fill="hold"/>
                                            <p:tgtEl>
                                              <p:spTgt spid="49"/>
                                            </p:tgtEl>
                                            <p:attrNameLst>
                                              <p:attrName>ppt_x</p:attrName>
                                            </p:attrNameLst>
                                          </p:cBhvr>
                                          <p:tavLst>
                                            <p:tav tm="0">
                                              <p:val>
                                                <p:strVal val="#ppt_x"/>
                                              </p:val>
                                            </p:tav>
                                            <p:tav tm="100000">
                                              <p:val>
                                                <p:strVal val="#ppt_x"/>
                                              </p:val>
                                            </p:tav>
                                          </p:tavLst>
                                        </p:anim>
                                        <p:anim calcmode="lin" valueType="num" p14:bounceEnd="50000">
                                          <p:cBhvr additive="base">
                                            <p:cTn id="32" dur="75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0000">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14:bounceEnd="50000">
                                          <p:cBhvr additive="base">
                                            <p:cTn id="35" dur="750" fill="hold"/>
                                            <p:tgtEl>
                                              <p:spTgt spid="50"/>
                                            </p:tgtEl>
                                            <p:attrNameLst>
                                              <p:attrName>ppt_x</p:attrName>
                                            </p:attrNameLst>
                                          </p:cBhvr>
                                          <p:tavLst>
                                            <p:tav tm="0">
                                              <p:val>
                                                <p:strVal val="#ppt_x"/>
                                              </p:val>
                                            </p:tav>
                                            <p:tav tm="100000">
                                              <p:val>
                                                <p:strVal val="#ppt_x"/>
                                              </p:val>
                                            </p:tav>
                                          </p:tavLst>
                                        </p:anim>
                                        <p:anim calcmode="lin" valueType="num" p14:bounceEnd="50000">
                                          <p:cBhvr additive="base">
                                            <p:cTn id="36" dur="75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50000">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14:bounceEnd="50000">
                                          <p:cBhvr additive="base">
                                            <p:cTn id="39" dur="750" fill="hold"/>
                                            <p:tgtEl>
                                              <p:spTgt spid="58"/>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5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50000">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14:bounceEnd="50000">
                                          <p:cBhvr additive="base">
                                            <p:cTn id="43" dur="750" fill="hold"/>
                                            <p:tgtEl>
                                              <p:spTgt spid="59"/>
                                            </p:tgtEl>
                                            <p:attrNameLst>
                                              <p:attrName>ppt_x</p:attrName>
                                            </p:attrNameLst>
                                          </p:cBhvr>
                                          <p:tavLst>
                                            <p:tav tm="0">
                                              <p:val>
                                                <p:strVal val="#ppt_x"/>
                                              </p:val>
                                            </p:tav>
                                            <p:tav tm="100000">
                                              <p:val>
                                                <p:strVal val="#ppt_x"/>
                                              </p:val>
                                            </p:tav>
                                          </p:tavLst>
                                        </p:anim>
                                        <p:anim calcmode="lin" valueType="num" p14:bounceEnd="50000">
                                          <p:cBhvr additive="base">
                                            <p:cTn id="44" dur="750" fill="hold"/>
                                            <p:tgtEl>
                                              <p:spTgt spid="5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50000">
                                      <p:stCondLst>
                                        <p:cond delay="0"/>
                                      </p:stCondLst>
                                      <p:childTnLst>
                                        <p:set>
                                          <p:cBhvr>
                                            <p:cTn id="46" dur="1" fill="hold">
                                              <p:stCondLst>
                                                <p:cond delay="0"/>
                                              </p:stCondLst>
                                            </p:cTn>
                                            <p:tgtEl>
                                              <p:spTgt spid="60"/>
                                            </p:tgtEl>
                                            <p:attrNameLst>
                                              <p:attrName>style.visibility</p:attrName>
                                            </p:attrNameLst>
                                          </p:cBhvr>
                                          <p:to>
                                            <p:strVal val="visible"/>
                                          </p:to>
                                        </p:set>
                                        <p:anim calcmode="lin" valueType="num" p14:bounceEnd="50000">
                                          <p:cBhvr additive="base">
                                            <p:cTn id="47" dur="750" fill="hold"/>
                                            <p:tgtEl>
                                              <p:spTgt spid="60"/>
                                            </p:tgtEl>
                                            <p:attrNameLst>
                                              <p:attrName>ppt_x</p:attrName>
                                            </p:attrNameLst>
                                          </p:cBhvr>
                                          <p:tavLst>
                                            <p:tav tm="0">
                                              <p:val>
                                                <p:strVal val="#ppt_x"/>
                                              </p:val>
                                            </p:tav>
                                            <p:tav tm="100000">
                                              <p:val>
                                                <p:strVal val="#ppt_x"/>
                                              </p:val>
                                            </p:tav>
                                          </p:tavLst>
                                        </p:anim>
                                        <p:anim calcmode="lin" valueType="num" p14:bounceEnd="50000">
                                          <p:cBhvr additive="base">
                                            <p:cTn id="48" dur="75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4" grpId="0"/>
          <p:bldP spid="45" grpId="0"/>
          <p:bldP spid="46" grpId="0"/>
          <p:bldP spid="47" grpId="0"/>
          <p:bldP spid="48" grpId="0"/>
          <p:bldP spid="49" grpId="0"/>
          <p:bldP spid="50" grpId="0"/>
          <p:bldP spid="58" grpId="0" animBg="1"/>
          <p:bldP spid="59" grpId="0" animBg="1"/>
          <p:bldP spid="6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750" fill="hold"/>
                                            <p:tgtEl>
                                              <p:spTgt spid="44"/>
                                            </p:tgtEl>
                                            <p:attrNameLst>
                                              <p:attrName>ppt_x</p:attrName>
                                            </p:attrNameLst>
                                          </p:cBhvr>
                                          <p:tavLst>
                                            <p:tav tm="0">
                                              <p:val>
                                                <p:strVal val="#ppt_x"/>
                                              </p:val>
                                            </p:tav>
                                            <p:tav tm="100000">
                                              <p:val>
                                                <p:strVal val="#ppt_x"/>
                                              </p:val>
                                            </p:tav>
                                          </p:tavLst>
                                        </p:anim>
                                        <p:anim calcmode="lin" valueType="num">
                                          <p:cBhvr additive="base">
                                            <p:cTn id="12" dur="75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750" fill="hold"/>
                                            <p:tgtEl>
                                              <p:spTgt spid="45"/>
                                            </p:tgtEl>
                                            <p:attrNameLst>
                                              <p:attrName>ppt_x</p:attrName>
                                            </p:attrNameLst>
                                          </p:cBhvr>
                                          <p:tavLst>
                                            <p:tav tm="0">
                                              <p:val>
                                                <p:strVal val="#ppt_x"/>
                                              </p:val>
                                            </p:tav>
                                            <p:tav tm="100000">
                                              <p:val>
                                                <p:strVal val="#ppt_x"/>
                                              </p:val>
                                            </p:tav>
                                          </p:tavLst>
                                        </p:anim>
                                        <p:anim calcmode="lin" valueType="num">
                                          <p:cBhvr additive="base">
                                            <p:cTn id="16" dur="750" fill="hold"/>
                                            <p:tgtEl>
                                              <p:spTgt spid="4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750" fill="hold"/>
                                            <p:tgtEl>
                                              <p:spTgt spid="46"/>
                                            </p:tgtEl>
                                            <p:attrNameLst>
                                              <p:attrName>ppt_x</p:attrName>
                                            </p:attrNameLst>
                                          </p:cBhvr>
                                          <p:tavLst>
                                            <p:tav tm="0">
                                              <p:val>
                                                <p:strVal val="#ppt_x"/>
                                              </p:val>
                                            </p:tav>
                                            <p:tav tm="100000">
                                              <p:val>
                                                <p:strVal val="#ppt_x"/>
                                              </p:val>
                                            </p:tav>
                                          </p:tavLst>
                                        </p:anim>
                                        <p:anim calcmode="lin" valueType="num">
                                          <p:cBhvr additive="base">
                                            <p:cTn id="20" dur="75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750" fill="hold"/>
                                            <p:tgtEl>
                                              <p:spTgt spid="47"/>
                                            </p:tgtEl>
                                            <p:attrNameLst>
                                              <p:attrName>ppt_x</p:attrName>
                                            </p:attrNameLst>
                                          </p:cBhvr>
                                          <p:tavLst>
                                            <p:tav tm="0">
                                              <p:val>
                                                <p:strVal val="#ppt_x"/>
                                              </p:val>
                                            </p:tav>
                                            <p:tav tm="100000">
                                              <p:val>
                                                <p:strVal val="#ppt_x"/>
                                              </p:val>
                                            </p:tav>
                                          </p:tavLst>
                                        </p:anim>
                                        <p:anim calcmode="lin" valueType="num">
                                          <p:cBhvr additive="base">
                                            <p:cTn id="24" dur="75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750" fill="hold"/>
                                            <p:tgtEl>
                                              <p:spTgt spid="48"/>
                                            </p:tgtEl>
                                            <p:attrNameLst>
                                              <p:attrName>ppt_x</p:attrName>
                                            </p:attrNameLst>
                                          </p:cBhvr>
                                          <p:tavLst>
                                            <p:tav tm="0">
                                              <p:val>
                                                <p:strVal val="#ppt_x"/>
                                              </p:val>
                                            </p:tav>
                                            <p:tav tm="100000">
                                              <p:val>
                                                <p:strVal val="#ppt_x"/>
                                              </p:val>
                                            </p:tav>
                                          </p:tavLst>
                                        </p:anim>
                                        <p:anim calcmode="lin" valueType="num">
                                          <p:cBhvr additive="base">
                                            <p:cTn id="28" dur="750" fill="hold"/>
                                            <p:tgtEl>
                                              <p:spTgt spid="4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750" fill="hold"/>
                                            <p:tgtEl>
                                              <p:spTgt spid="49"/>
                                            </p:tgtEl>
                                            <p:attrNameLst>
                                              <p:attrName>ppt_x</p:attrName>
                                            </p:attrNameLst>
                                          </p:cBhvr>
                                          <p:tavLst>
                                            <p:tav tm="0">
                                              <p:val>
                                                <p:strVal val="#ppt_x"/>
                                              </p:val>
                                            </p:tav>
                                            <p:tav tm="100000">
                                              <p:val>
                                                <p:strVal val="#ppt_x"/>
                                              </p:val>
                                            </p:tav>
                                          </p:tavLst>
                                        </p:anim>
                                        <p:anim calcmode="lin" valueType="num">
                                          <p:cBhvr additive="base">
                                            <p:cTn id="32" dur="75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750" fill="hold"/>
                                            <p:tgtEl>
                                              <p:spTgt spid="50"/>
                                            </p:tgtEl>
                                            <p:attrNameLst>
                                              <p:attrName>ppt_x</p:attrName>
                                            </p:attrNameLst>
                                          </p:cBhvr>
                                          <p:tavLst>
                                            <p:tav tm="0">
                                              <p:val>
                                                <p:strVal val="#ppt_x"/>
                                              </p:val>
                                            </p:tav>
                                            <p:tav tm="100000">
                                              <p:val>
                                                <p:strVal val="#ppt_x"/>
                                              </p:val>
                                            </p:tav>
                                          </p:tavLst>
                                        </p:anim>
                                        <p:anim calcmode="lin" valueType="num">
                                          <p:cBhvr additive="base">
                                            <p:cTn id="36" dur="75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additive="base">
                                            <p:cTn id="39" dur="750" fill="hold"/>
                                            <p:tgtEl>
                                              <p:spTgt spid="58"/>
                                            </p:tgtEl>
                                            <p:attrNameLst>
                                              <p:attrName>ppt_x</p:attrName>
                                            </p:attrNameLst>
                                          </p:cBhvr>
                                          <p:tavLst>
                                            <p:tav tm="0">
                                              <p:val>
                                                <p:strVal val="#ppt_x"/>
                                              </p:val>
                                            </p:tav>
                                            <p:tav tm="100000">
                                              <p:val>
                                                <p:strVal val="#ppt_x"/>
                                              </p:val>
                                            </p:tav>
                                          </p:tavLst>
                                        </p:anim>
                                        <p:anim calcmode="lin" valueType="num">
                                          <p:cBhvr additive="base">
                                            <p:cTn id="40" dur="750" fill="hold"/>
                                            <p:tgtEl>
                                              <p:spTgt spid="5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750" fill="hold"/>
                                            <p:tgtEl>
                                              <p:spTgt spid="59"/>
                                            </p:tgtEl>
                                            <p:attrNameLst>
                                              <p:attrName>ppt_x</p:attrName>
                                            </p:attrNameLst>
                                          </p:cBhvr>
                                          <p:tavLst>
                                            <p:tav tm="0">
                                              <p:val>
                                                <p:strVal val="#ppt_x"/>
                                              </p:val>
                                            </p:tav>
                                            <p:tav tm="100000">
                                              <p:val>
                                                <p:strVal val="#ppt_x"/>
                                              </p:val>
                                            </p:tav>
                                          </p:tavLst>
                                        </p:anim>
                                        <p:anim calcmode="lin" valueType="num">
                                          <p:cBhvr additive="base">
                                            <p:cTn id="44" dur="750" fill="hold"/>
                                            <p:tgtEl>
                                              <p:spTgt spid="5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anim calcmode="lin" valueType="num">
                                          <p:cBhvr additive="base">
                                            <p:cTn id="47" dur="750" fill="hold"/>
                                            <p:tgtEl>
                                              <p:spTgt spid="60"/>
                                            </p:tgtEl>
                                            <p:attrNameLst>
                                              <p:attrName>ppt_x</p:attrName>
                                            </p:attrNameLst>
                                          </p:cBhvr>
                                          <p:tavLst>
                                            <p:tav tm="0">
                                              <p:val>
                                                <p:strVal val="#ppt_x"/>
                                              </p:val>
                                            </p:tav>
                                            <p:tav tm="100000">
                                              <p:val>
                                                <p:strVal val="#ppt_x"/>
                                              </p:val>
                                            </p:tav>
                                          </p:tavLst>
                                        </p:anim>
                                        <p:anim calcmode="lin" valueType="num">
                                          <p:cBhvr additive="base">
                                            <p:cTn id="48" dur="75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4" grpId="0"/>
          <p:bldP spid="45" grpId="0"/>
          <p:bldP spid="46" grpId="0"/>
          <p:bldP spid="47" grpId="0"/>
          <p:bldP spid="48" grpId="0"/>
          <p:bldP spid="49" grpId="0"/>
          <p:bldP spid="50" grpId="0"/>
          <p:bldP spid="58" grpId="0" animBg="1"/>
          <p:bldP spid="59" grpId="0" animBg="1"/>
          <p:bldP spid="6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family real estate tierra wilson (9).jpeg"/>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l="5560" r="5560"/>
          <a:stretch>
            <a:fillRect/>
          </a:stretch>
        </p:blipFill>
        <p:spPr>
          <a:xfrm>
            <a:off x="0" y="0"/>
            <a:ext cx="18288000" cy="13716000"/>
          </a:xfrm>
        </p:spPr>
      </p:pic>
      <p:sp>
        <p:nvSpPr>
          <p:cNvPr id="75" name="Rectangle 74"/>
          <p:cNvSpPr/>
          <p:nvPr/>
        </p:nvSpPr>
        <p:spPr>
          <a:xfrm>
            <a:off x="0" y="23070"/>
            <a:ext cx="18288000" cy="1369293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52" name="Rectangle 51"/>
          <p:cNvSpPr>
            <a:spLocks/>
          </p:cNvSpPr>
          <p:nvPr/>
        </p:nvSpPr>
        <p:spPr bwMode="auto">
          <a:xfrm>
            <a:off x="4674481" y="5641845"/>
            <a:ext cx="8972563" cy="277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r>
              <a:rPr lang="en-US" sz="6002" spc="375" dirty="0" smtClean="0">
                <a:solidFill>
                  <a:schemeClr val="bg1"/>
                </a:solidFill>
                <a:latin typeface="Montserrat Hairline" charset="0"/>
                <a:ea typeface="Montserrat Hairline" charset="0"/>
                <a:cs typeface="Montserrat Hairline" charset="0"/>
                <a:sym typeface="Bebas Neue" charset="0"/>
              </a:rPr>
              <a:t>Sell your home quickly,</a:t>
            </a:r>
          </a:p>
          <a:p>
            <a:pPr algn="ctr" defTabSz="3429914"/>
            <a:r>
              <a:rPr lang="en-US" sz="6002" spc="375" dirty="0" smtClean="0">
                <a:solidFill>
                  <a:schemeClr val="bg1"/>
                </a:solidFill>
                <a:latin typeface="Montserrat Hairline" charset="0"/>
                <a:ea typeface="Montserrat Hairline" charset="0"/>
                <a:cs typeface="Montserrat Hairline" charset="0"/>
                <a:sym typeface="Bebas Neue" charset="0"/>
              </a:rPr>
              <a:t>For the best price,</a:t>
            </a:r>
          </a:p>
          <a:p>
            <a:pPr algn="ctr" defTabSz="3429914"/>
            <a:r>
              <a:rPr lang="en-US" sz="6002" spc="375" dirty="0" smtClean="0">
                <a:solidFill>
                  <a:schemeClr val="bg1"/>
                </a:solidFill>
                <a:latin typeface="Montserrat Hairline" charset="0"/>
                <a:ea typeface="Montserrat Hairline" charset="0"/>
                <a:cs typeface="Montserrat Hairline" charset="0"/>
                <a:sym typeface="Bebas Neue" charset="0"/>
              </a:rPr>
              <a:t>With the least hassle</a:t>
            </a:r>
            <a:endParaRPr lang="en-US" sz="6002" spc="375" dirty="0">
              <a:solidFill>
                <a:schemeClr val="bg1"/>
              </a:solidFill>
              <a:latin typeface="Montserrat Hairline" charset="0"/>
              <a:ea typeface="Montserrat Hairline" charset="0"/>
              <a:cs typeface="Montserrat Hairline" charset="0"/>
              <a:sym typeface="Bebas Neue" charset="0"/>
            </a:endParaRPr>
          </a:p>
        </p:txBody>
      </p:sp>
      <p:grpSp>
        <p:nvGrpSpPr>
          <p:cNvPr id="10" name="Group 9"/>
          <p:cNvGrpSpPr/>
          <p:nvPr/>
        </p:nvGrpSpPr>
        <p:grpSpPr>
          <a:xfrm rot="10800000">
            <a:off x="14320270" y="5314548"/>
            <a:ext cx="1212843" cy="3599212"/>
            <a:chOff x="19021815" y="4800600"/>
            <a:chExt cx="1616703" cy="4797700"/>
          </a:xfrm>
        </p:grpSpPr>
        <p:grpSp>
          <p:nvGrpSpPr>
            <p:cNvPr id="9" name="Group 8"/>
            <p:cNvGrpSpPr/>
            <p:nvPr/>
          </p:nvGrpSpPr>
          <p:grpSpPr>
            <a:xfrm>
              <a:off x="19021815" y="4800600"/>
              <a:ext cx="1616703" cy="1600200"/>
              <a:chOff x="3053268" y="4800600"/>
              <a:chExt cx="1616703" cy="1600200"/>
            </a:xfrm>
          </p:grpSpPr>
          <p:cxnSp>
            <p:nvCxnSpPr>
              <p:cNvPr id="53" name="Straight Connector 52"/>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16200000">
              <a:off x="19021815" y="7989849"/>
              <a:ext cx="1616703" cy="1600200"/>
              <a:chOff x="3053268" y="4800600"/>
              <a:chExt cx="1616703" cy="1600200"/>
            </a:xfrm>
          </p:grpSpPr>
          <p:cxnSp>
            <p:nvCxnSpPr>
              <p:cNvPr id="62" name="Straight Connector 61"/>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a:off x="2290548" y="5314548"/>
            <a:ext cx="1212843" cy="1200463"/>
            <a:chOff x="3053268" y="4800600"/>
            <a:chExt cx="1616703" cy="1600200"/>
          </a:xfrm>
        </p:grpSpPr>
        <p:cxnSp>
          <p:nvCxnSpPr>
            <p:cNvPr id="65" name="Straight Connector 64"/>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rot="16200000">
            <a:off x="2290548" y="7707108"/>
            <a:ext cx="1212843" cy="1200463"/>
            <a:chOff x="3053268" y="4800600"/>
            <a:chExt cx="1616703" cy="1600200"/>
          </a:xfrm>
        </p:grpSpPr>
        <p:cxnSp>
          <p:nvCxnSpPr>
            <p:cNvPr id="68" name="Straight Connector 67"/>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a:spLocks/>
          </p:cNvSpPr>
          <p:nvPr/>
        </p:nvSpPr>
        <p:spPr bwMode="auto">
          <a:xfrm>
            <a:off x="8919464" y="10327843"/>
            <a:ext cx="6652462"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r>
              <a:rPr lang="en-US" sz="3200" spc="375" dirty="0" smtClean="0">
                <a:solidFill>
                  <a:schemeClr val="bg1"/>
                </a:solidFill>
                <a:latin typeface="Montserrat Hairline" charset="0"/>
                <a:ea typeface="Montserrat Hairline" charset="0"/>
                <a:cs typeface="Montserrat Hairline" charset="0"/>
                <a:sym typeface="Bebas Neue" charset="0"/>
              </a:rPr>
              <a:t>Marcie James – Niwot Homes</a:t>
            </a:r>
            <a:endParaRPr lang="en-US" sz="3200" spc="375" dirty="0">
              <a:solidFill>
                <a:schemeClr val="bg1"/>
              </a:solidFill>
              <a:latin typeface="Montserrat Hairline" charset="0"/>
              <a:ea typeface="Montserrat Hairline" charset="0"/>
              <a:cs typeface="Montserrat Hairline" charset="0"/>
              <a:sym typeface="Bebas Neue" charset="0"/>
            </a:endParaRPr>
          </a:p>
        </p:txBody>
      </p:sp>
    </p:spTree>
    <p:extLst>
      <p:ext uri="{BB962C8B-B14F-4D97-AF65-F5344CB8AC3E}">
        <p14:creationId xmlns:p14="http://schemas.microsoft.com/office/powerpoint/2010/main" xmlns="" val="764395603"/>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5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5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16" dur="750" fill="hold"/>
                                            <p:tgtEl>
                                              <p:spTgt spid="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50000">
                                          <p:cBhvr additive="base">
                                            <p:cTn id="19" dur="750" fill="hold"/>
                                            <p:tgtEl>
                                              <p:spTgt spid="67"/>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75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750" fill="hold"/>
                                            <p:tgtEl>
                                              <p:spTgt spid="67"/>
                                            </p:tgtEl>
                                            <p:attrNameLst>
                                              <p:attrName>ppt_x</p:attrName>
                                            </p:attrNameLst>
                                          </p:cBhvr>
                                          <p:tavLst>
                                            <p:tav tm="0">
                                              <p:val>
                                                <p:strVal val="#ppt_x"/>
                                              </p:val>
                                            </p:tav>
                                            <p:tav tm="100000">
                                              <p:val>
                                                <p:strVal val="#ppt_x"/>
                                              </p:val>
                                            </p:tav>
                                          </p:tavLst>
                                        </p:anim>
                                        <p:anim calcmode="lin" valueType="num">
                                          <p:cBhvr additive="base">
                                            <p:cTn id="20" dur="75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6"/>
          </p:nvPr>
        </p:nvPicPr>
        <p:blipFill rotWithShape="1">
          <a:blip r:embed="rId2" cstate="print">
            <a:extLst>
              <a:ext uri="{28A0092B-C50C-407E-A947-70E740481C1C}">
                <a14:useLocalDpi xmlns:a14="http://schemas.microsoft.com/office/drawing/2010/main" xmlns="" val="0"/>
              </a:ext>
            </a:extLst>
          </a:blip>
          <a:srcRect l="28180" r="28180"/>
          <a:stretch/>
        </p:blipFill>
        <p:spPr/>
      </p:pic>
      <p:sp>
        <p:nvSpPr>
          <p:cNvPr id="6" name="Rectangle 5"/>
          <p:cNvSpPr/>
          <p:nvPr/>
        </p:nvSpPr>
        <p:spPr>
          <a:xfrm>
            <a:off x="13052414" y="1"/>
            <a:ext cx="5235586" cy="1371005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24" name="Rectangle 23"/>
          <p:cNvSpPr>
            <a:spLocks/>
          </p:cNvSpPr>
          <p:nvPr/>
        </p:nvSpPr>
        <p:spPr bwMode="auto">
          <a:xfrm>
            <a:off x="1255246" y="2538183"/>
            <a:ext cx="4372062" cy="708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defTabSz="3429914">
              <a:lnSpc>
                <a:spcPts val="5551"/>
              </a:lnSpc>
            </a:pPr>
            <a:r>
              <a:rPr lang="en-US" sz="4501" b="1" spc="375" dirty="0" smtClean="0">
                <a:solidFill>
                  <a:schemeClr val="tx2"/>
                </a:solidFill>
                <a:latin typeface="Montserrat Semi" charset="0"/>
                <a:ea typeface="Montserrat Semi" charset="0"/>
                <a:cs typeface="Montserrat Semi" charset="0"/>
                <a:sym typeface="Bebas Neue" charset="0"/>
              </a:rPr>
              <a:t>Let’s Connect</a:t>
            </a:r>
            <a:endParaRPr lang="en-US" sz="4501" b="1" spc="375" dirty="0">
              <a:solidFill>
                <a:schemeClr val="tx2"/>
              </a:solidFill>
              <a:latin typeface="Montserrat Semi" charset="0"/>
              <a:ea typeface="Montserrat Semi" charset="0"/>
              <a:cs typeface="Montserrat Semi" charset="0"/>
              <a:sym typeface="Bebas Neue" charset="0"/>
            </a:endParaRPr>
          </a:p>
        </p:txBody>
      </p:sp>
      <p:sp>
        <p:nvSpPr>
          <p:cNvPr id="26" name="TextBox 25"/>
          <p:cNvSpPr txBox="1"/>
          <p:nvPr/>
        </p:nvSpPr>
        <p:spPr>
          <a:xfrm>
            <a:off x="6692836" y="9933342"/>
            <a:ext cx="1468672" cy="346249"/>
          </a:xfrm>
          <a:prstGeom prst="rect">
            <a:avLst/>
          </a:prstGeom>
          <a:noFill/>
        </p:spPr>
        <p:txBody>
          <a:bodyPr wrap="none" rtlCol="0" anchor="ctr" anchorCtr="0">
            <a:spAutoFit/>
          </a:bodyPr>
          <a:lstStyle/>
          <a:p>
            <a:r>
              <a:rPr lang="en-US" sz="1650" dirty="0">
                <a:latin typeface="Montserrat" charset="0"/>
                <a:ea typeface="Montserrat" charset="0"/>
                <a:cs typeface="Montserrat" charset="0"/>
              </a:rPr>
              <a:t>@yourname</a:t>
            </a:r>
          </a:p>
        </p:txBody>
      </p:sp>
      <p:grpSp>
        <p:nvGrpSpPr>
          <p:cNvPr id="28" name="Group 27"/>
          <p:cNvGrpSpPr/>
          <p:nvPr/>
        </p:nvGrpSpPr>
        <p:grpSpPr>
          <a:xfrm>
            <a:off x="1281793" y="5661648"/>
            <a:ext cx="1826462" cy="170341"/>
            <a:chOff x="1948342" y="5767817"/>
            <a:chExt cx="2434648" cy="227062"/>
          </a:xfrm>
        </p:grpSpPr>
        <p:grpSp>
          <p:nvGrpSpPr>
            <p:cNvPr id="29" name="Group 28"/>
            <p:cNvGrpSpPr/>
            <p:nvPr/>
          </p:nvGrpSpPr>
          <p:grpSpPr>
            <a:xfrm>
              <a:off x="1948342" y="5922203"/>
              <a:ext cx="2434648" cy="72676"/>
              <a:chOff x="1878897" y="12847070"/>
              <a:chExt cx="2434648" cy="72676"/>
            </a:xfrm>
          </p:grpSpPr>
          <p:sp>
            <p:nvSpPr>
              <p:cNvPr id="43" name="Oval 42"/>
              <p:cNvSpPr>
                <a:spLocks noChangeAspect="1"/>
              </p:cNvSpPr>
              <p:nvPr/>
            </p:nvSpPr>
            <p:spPr>
              <a:xfrm rot="18861538">
                <a:off x="1878897" y="128518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4" name="Oval 43"/>
              <p:cNvSpPr>
                <a:spLocks noChangeAspect="1"/>
              </p:cNvSpPr>
              <p:nvPr/>
            </p:nvSpPr>
            <p:spPr>
              <a:xfrm rot="18861538">
                <a:off x="2094410" y="1284948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5" name="Oval 44"/>
              <p:cNvSpPr>
                <a:spLocks noChangeAspect="1"/>
              </p:cNvSpPr>
              <p:nvPr/>
            </p:nvSpPr>
            <p:spPr>
              <a:xfrm rot="18861538">
                <a:off x="2309923" y="1284707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6" name="Oval 45"/>
              <p:cNvSpPr>
                <a:spLocks noChangeAspect="1"/>
              </p:cNvSpPr>
              <p:nvPr/>
            </p:nvSpPr>
            <p:spPr>
              <a:xfrm rot="18861538">
                <a:off x="2525435" y="1285260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7" name="Oval 46"/>
              <p:cNvSpPr>
                <a:spLocks noChangeAspect="1"/>
              </p:cNvSpPr>
              <p:nvPr/>
            </p:nvSpPr>
            <p:spPr>
              <a:xfrm rot="18861538">
                <a:off x="2740948" y="1285019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8" name="Oval 47"/>
              <p:cNvSpPr>
                <a:spLocks noChangeAspect="1"/>
              </p:cNvSpPr>
              <p:nvPr/>
            </p:nvSpPr>
            <p:spPr>
              <a:xfrm rot="18861538">
                <a:off x="2956461" y="1285573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9" name="Oval 48"/>
              <p:cNvSpPr>
                <a:spLocks noChangeAspect="1"/>
              </p:cNvSpPr>
              <p:nvPr/>
            </p:nvSpPr>
            <p:spPr>
              <a:xfrm rot="18861538">
                <a:off x="3171973" y="128533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50" name="Oval 49"/>
              <p:cNvSpPr>
                <a:spLocks noChangeAspect="1"/>
              </p:cNvSpPr>
              <p:nvPr/>
            </p:nvSpPr>
            <p:spPr>
              <a:xfrm rot="18861538">
                <a:off x="3387486" y="1285091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51" name="Oval 50"/>
              <p:cNvSpPr>
                <a:spLocks noChangeAspect="1"/>
              </p:cNvSpPr>
              <p:nvPr/>
            </p:nvSpPr>
            <p:spPr>
              <a:xfrm rot="18861538">
                <a:off x="3602999" y="1284850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61" name="Oval 60"/>
              <p:cNvSpPr>
                <a:spLocks noChangeAspect="1"/>
              </p:cNvSpPr>
              <p:nvPr/>
            </p:nvSpPr>
            <p:spPr>
              <a:xfrm rot="18861538">
                <a:off x="3818511" y="128540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62" name="Oval 61"/>
              <p:cNvSpPr>
                <a:spLocks noChangeAspect="1"/>
              </p:cNvSpPr>
              <p:nvPr/>
            </p:nvSpPr>
            <p:spPr>
              <a:xfrm rot="18861538">
                <a:off x="4034024" y="1285163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63" name="Oval 62"/>
              <p:cNvSpPr>
                <a:spLocks noChangeAspect="1"/>
              </p:cNvSpPr>
              <p:nvPr/>
            </p:nvSpPr>
            <p:spPr>
              <a:xfrm rot="18861538">
                <a:off x="4249537" y="1284922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grpSp>
        <p:grpSp>
          <p:nvGrpSpPr>
            <p:cNvPr id="30" name="Group 29"/>
            <p:cNvGrpSpPr/>
            <p:nvPr/>
          </p:nvGrpSpPr>
          <p:grpSpPr>
            <a:xfrm>
              <a:off x="1948342" y="5767817"/>
              <a:ext cx="2434648" cy="72676"/>
              <a:chOff x="1878897" y="12847070"/>
              <a:chExt cx="2434648" cy="72676"/>
            </a:xfrm>
          </p:grpSpPr>
          <p:sp>
            <p:nvSpPr>
              <p:cNvPr id="31" name="Oval 30"/>
              <p:cNvSpPr>
                <a:spLocks noChangeAspect="1"/>
              </p:cNvSpPr>
              <p:nvPr/>
            </p:nvSpPr>
            <p:spPr>
              <a:xfrm rot="18861538">
                <a:off x="1878897" y="128518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2" name="Oval 31"/>
              <p:cNvSpPr>
                <a:spLocks noChangeAspect="1"/>
              </p:cNvSpPr>
              <p:nvPr/>
            </p:nvSpPr>
            <p:spPr>
              <a:xfrm rot="18861538">
                <a:off x="2094410" y="1284948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3" name="Oval 32"/>
              <p:cNvSpPr>
                <a:spLocks noChangeAspect="1"/>
              </p:cNvSpPr>
              <p:nvPr/>
            </p:nvSpPr>
            <p:spPr>
              <a:xfrm rot="18861538">
                <a:off x="2309923" y="1284707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4" name="Oval 33"/>
              <p:cNvSpPr>
                <a:spLocks noChangeAspect="1"/>
              </p:cNvSpPr>
              <p:nvPr/>
            </p:nvSpPr>
            <p:spPr>
              <a:xfrm rot="18861538">
                <a:off x="2525435" y="1285260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5" name="Oval 34"/>
              <p:cNvSpPr>
                <a:spLocks noChangeAspect="1"/>
              </p:cNvSpPr>
              <p:nvPr/>
            </p:nvSpPr>
            <p:spPr>
              <a:xfrm rot="18861538">
                <a:off x="2740948" y="1285019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6" name="Oval 35"/>
              <p:cNvSpPr>
                <a:spLocks noChangeAspect="1"/>
              </p:cNvSpPr>
              <p:nvPr/>
            </p:nvSpPr>
            <p:spPr>
              <a:xfrm rot="18861538">
                <a:off x="2956461" y="1285573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7" name="Oval 36"/>
              <p:cNvSpPr>
                <a:spLocks noChangeAspect="1"/>
              </p:cNvSpPr>
              <p:nvPr/>
            </p:nvSpPr>
            <p:spPr>
              <a:xfrm rot="18861538">
                <a:off x="3171973" y="128533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8" name="Oval 37"/>
              <p:cNvSpPr>
                <a:spLocks noChangeAspect="1"/>
              </p:cNvSpPr>
              <p:nvPr/>
            </p:nvSpPr>
            <p:spPr>
              <a:xfrm rot="18861538">
                <a:off x="3387486" y="1285091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39" name="Oval 38"/>
              <p:cNvSpPr>
                <a:spLocks noChangeAspect="1"/>
              </p:cNvSpPr>
              <p:nvPr/>
            </p:nvSpPr>
            <p:spPr>
              <a:xfrm rot="18861538">
                <a:off x="3602999" y="1284850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0" name="Oval 39"/>
              <p:cNvSpPr>
                <a:spLocks noChangeAspect="1"/>
              </p:cNvSpPr>
              <p:nvPr/>
            </p:nvSpPr>
            <p:spPr>
              <a:xfrm rot="18861538">
                <a:off x="3818511" y="128540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1" name="Oval 40"/>
              <p:cNvSpPr>
                <a:spLocks noChangeAspect="1"/>
              </p:cNvSpPr>
              <p:nvPr/>
            </p:nvSpPr>
            <p:spPr>
              <a:xfrm rot="18861538">
                <a:off x="4034024" y="1285163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42" name="Oval 41"/>
              <p:cNvSpPr>
                <a:spLocks noChangeAspect="1"/>
              </p:cNvSpPr>
              <p:nvPr/>
            </p:nvSpPr>
            <p:spPr>
              <a:xfrm rot="18861538">
                <a:off x="4249537" y="1284922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grpSp>
      </p:grpSp>
      <p:sp>
        <p:nvSpPr>
          <p:cNvPr id="64" name="Subtitle 2"/>
          <p:cNvSpPr txBox="1">
            <a:spLocks/>
          </p:cNvSpPr>
          <p:nvPr/>
        </p:nvSpPr>
        <p:spPr>
          <a:xfrm>
            <a:off x="1065198" y="3905850"/>
            <a:ext cx="7137281" cy="550222"/>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3031"/>
              </a:lnSpc>
            </a:pPr>
            <a:r>
              <a:rPr lang="en-US" dirty="0" smtClean="0">
                <a:solidFill>
                  <a:srgbClr val="000000"/>
                </a:solidFill>
                <a:latin typeface="Poppins Light" charset="0"/>
                <a:ea typeface="Poppins Light" charset="0"/>
                <a:cs typeface="Poppins Light" charset="0"/>
              </a:rPr>
              <a:t>Tell me how you would like us to communicate!</a:t>
            </a:r>
            <a:endParaRPr lang="en-US" dirty="0">
              <a:solidFill>
                <a:srgbClr val="000000"/>
              </a:solidFill>
              <a:latin typeface="Poppins Light" charset="0"/>
              <a:ea typeface="Poppins Light" charset="0"/>
              <a:cs typeface="Poppins Light" charset="0"/>
            </a:endParaRPr>
          </a:p>
        </p:txBody>
      </p:sp>
      <p:sp>
        <p:nvSpPr>
          <p:cNvPr id="52" name="Shape 2836"/>
          <p:cNvSpPr/>
          <p:nvPr/>
        </p:nvSpPr>
        <p:spPr>
          <a:xfrm>
            <a:off x="1267148" y="8215980"/>
            <a:ext cx="419100" cy="304801"/>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54" name="Shape 2934"/>
          <p:cNvSpPr/>
          <p:nvPr/>
        </p:nvSpPr>
        <p:spPr>
          <a:xfrm>
            <a:off x="1305803" y="8952100"/>
            <a:ext cx="304801" cy="419100"/>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55" name="Shape 2944"/>
          <p:cNvSpPr/>
          <p:nvPr/>
        </p:nvSpPr>
        <p:spPr>
          <a:xfrm>
            <a:off x="1244009" y="9887478"/>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58" name="Shape 2865"/>
          <p:cNvSpPr/>
          <p:nvPr/>
        </p:nvSpPr>
        <p:spPr>
          <a:xfrm>
            <a:off x="6220353" y="8952100"/>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59" name="Shape 2869"/>
          <p:cNvSpPr/>
          <p:nvPr/>
        </p:nvSpPr>
        <p:spPr>
          <a:xfrm>
            <a:off x="6220352" y="9848990"/>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60" name="Shape 2643"/>
          <p:cNvSpPr/>
          <p:nvPr/>
        </p:nvSpPr>
        <p:spPr>
          <a:xfrm>
            <a:off x="1343902" y="7352022"/>
            <a:ext cx="228601" cy="419100"/>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65" name="Shape 2859"/>
          <p:cNvSpPr/>
          <p:nvPr/>
        </p:nvSpPr>
        <p:spPr>
          <a:xfrm>
            <a:off x="6220355" y="7352022"/>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dirty="0"/>
          </a:p>
        </p:txBody>
      </p:sp>
      <p:sp>
        <p:nvSpPr>
          <p:cNvPr id="66" name="Shape 2860"/>
          <p:cNvSpPr/>
          <p:nvPr/>
        </p:nvSpPr>
        <p:spPr>
          <a:xfrm>
            <a:off x="6220353" y="8158830"/>
            <a:ext cx="419100" cy="4191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2"/>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67" name="TextBox 66"/>
          <p:cNvSpPr txBox="1"/>
          <p:nvPr/>
        </p:nvSpPr>
        <p:spPr>
          <a:xfrm>
            <a:off x="6692836" y="8951419"/>
            <a:ext cx="1468672" cy="346249"/>
          </a:xfrm>
          <a:prstGeom prst="rect">
            <a:avLst/>
          </a:prstGeom>
          <a:noFill/>
        </p:spPr>
        <p:txBody>
          <a:bodyPr wrap="none" rtlCol="0" anchor="ctr" anchorCtr="0">
            <a:spAutoFit/>
          </a:bodyPr>
          <a:lstStyle/>
          <a:p>
            <a:r>
              <a:rPr lang="en-US" sz="1650" dirty="0">
                <a:latin typeface="Montserrat" charset="0"/>
                <a:ea typeface="Montserrat" charset="0"/>
                <a:cs typeface="Montserrat" charset="0"/>
              </a:rPr>
              <a:t>@yourname</a:t>
            </a:r>
          </a:p>
        </p:txBody>
      </p:sp>
      <p:sp>
        <p:nvSpPr>
          <p:cNvPr id="68" name="TextBox 67"/>
          <p:cNvSpPr txBox="1"/>
          <p:nvPr/>
        </p:nvSpPr>
        <p:spPr>
          <a:xfrm>
            <a:off x="6692836" y="8204481"/>
            <a:ext cx="1468672" cy="346249"/>
          </a:xfrm>
          <a:prstGeom prst="rect">
            <a:avLst/>
          </a:prstGeom>
          <a:noFill/>
        </p:spPr>
        <p:txBody>
          <a:bodyPr wrap="none" rtlCol="0" anchor="ctr" anchorCtr="0">
            <a:spAutoFit/>
          </a:bodyPr>
          <a:lstStyle/>
          <a:p>
            <a:r>
              <a:rPr lang="en-US" sz="1650" dirty="0">
                <a:latin typeface="Montserrat" charset="0"/>
                <a:ea typeface="Montserrat" charset="0"/>
                <a:cs typeface="Montserrat" charset="0"/>
              </a:rPr>
              <a:t>@yourname</a:t>
            </a:r>
          </a:p>
        </p:txBody>
      </p:sp>
      <p:sp>
        <p:nvSpPr>
          <p:cNvPr id="69" name="TextBox 68"/>
          <p:cNvSpPr txBox="1"/>
          <p:nvPr/>
        </p:nvSpPr>
        <p:spPr>
          <a:xfrm>
            <a:off x="6692836" y="7376510"/>
            <a:ext cx="1468672" cy="346249"/>
          </a:xfrm>
          <a:prstGeom prst="rect">
            <a:avLst/>
          </a:prstGeom>
          <a:noFill/>
        </p:spPr>
        <p:txBody>
          <a:bodyPr wrap="none" rtlCol="0" anchor="ctr" anchorCtr="0">
            <a:spAutoFit/>
          </a:bodyPr>
          <a:lstStyle/>
          <a:p>
            <a:r>
              <a:rPr lang="en-US" sz="1650" dirty="0">
                <a:latin typeface="Montserrat" charset="0"/>
                <a:ea typeface="Montserrat" charset="0"/>
                <a:cs typeface="Montserrat" charset="0"/>
              </a:rPr>
              <a:t>@yourname</a:t>
            </a:r>
          </a:p>
        </p:txBody>
      </p:sp>
      <p:sp>
        <p:nvSpPr>
          <p:cNvPr id="70" name="TextBox 69"/>
          <p:cNvSpPr txBox="1"/>
          <p:nvPr/>
        </p:nvSpPr>
        <p:spPr>
          <a:xfrm>
            <a:off x="1816241" y="9914122"/>
            <a:ext cx="3344235" cy="461665"/>
          </a:xfrm>
          <a:prstGeom prst="rect">
            <a:avLst/>
          </a:prstGeom>
          <a:noFill/>
        </p:spPr>
        <p:txBody>
          <a:bodyPr wrap="none" rtlCol="0" anchor="ctr" anchorCtr="0">
            <a:spAutoFit/>
          </a:bodyPr>
          <a:lstStyle/>
          <a:p>
            <a:r>
              <a:rPr lang="en-US" sz="2400" dirty="0" smtClean="0">
                <a:solidFill>
                  <a:srgbClr val="000000"/>
                </a:solidFill>
                <a:latin typeface="Montserrat" charset="0"/>
                <a:ea typeface="Montserrat" charset="0"/>
                <a:cs typeface="Montserrat" charset="0"/>
              </a:rPr>
              <a:t>www.NiwotHomes.com</a:t>
            </a:r>
            <a:endParaRPr lang="en-US" sz="2400" dirty="0">
              <a:solidFill>
                <a:srgbClr val="000000"/>
              </a:solidFill>
              <a:latin typeface="Montserrat" charset="0"/>
              <a:ea typeface="Montserrat" charset="0"/>
              <a:cs typeface="Montserrat" charset="0"/>
            </a:endParaRPr>
          </a:p>
        </p:txBody>
      </p:sp>
      <p:sp>
        <p:nvSpPr>
          <p:cNvPr id="71" name="TextBox 70"/>
          <p:cNvSpPr txBox="1"/>
          <p:nvPr/>
        </p:nvSpPr>
        <p:spPr>
          <a:xfrm>
            <a:off x="1816241" y="8709046"/>
            <a:ext cx="3828242" cy="830997"/>
          </a:xfrm>
          <a:prstGeom prst="rect">
            <a:avLst/>
          </a:prstGeom>
          <a:noFill/>
        </p:spPr>
        <p:txBody>
          <a:bodyPr wrap="none" rtlCol="0" anchor="ctr" anchorCtr="0">
            <a:spAutoFit/>
          </a:bodyPr>
          <a:lstStyle/>
          <a:p>
            <a:r>
              <a:rPr lang="en-US" sz="2400" dirty="0" smtClean="0">
                <a:solidFill>
                  <a:srgbClr val="000000"/>
                </a:solidFill>
                <a:latin typeface="Montserrat" charset="0"/>
                <a:ea typeface="Montserrat" charset="0"/>
                <a:cs typeface="Montserrat" charset="0"/>
              </a:rPr>
              <a:t>7857 Country Creek Drive, </a:t>
            </a:r>
          </a:p>
          <a:p>
            <a:r>
              <a:rPr lang="en-US" sz="2400" dirty="0" smtClean="0">
                <a:solidFill>
                  <a:srgbClr val="000000"/>
                </a:solidFill>
                <a:latin typeface="Montserrat" charset="0"/>
                <a:ea typeface="Montserrat" charset="0"/>
                <a:cs typeface="Montserrat" charset="0"/>
              </a:rPr>
              <a:t>Niwot CO 80503</a:t>
            </a:r>
            <a:endParaRPr lang="en-US" sz="2400" dirty="0">
              <a:solidFill>
                <a:srgbClr val="000000"/>
              </a:solidFill>
              <a:latin typeface="Montserrat" charset="0"/>
              <a:ea typeface="Montserrat" charset="0"/>
              <a:cs typeface="Montserrat" charset="0"/>
            </a:endParaRPr>
          </a:p>
        </p:txBody>
      </p:sp>
      <p:sp>
        <p:nvSpPr>
          <p:cNvPr id="72" name="TextBox 71"/>
          <p:cNvSpPr txBox="1"/>
          <p:nvPr/>
        </p:nvSpPr>
        <p:spPr>
          <a:xfrm>
            <a:off x="1816241" y="8146773"/>
            <a:ext cx="3558636" cy="461665"/>
          </a:xfrm>
          <a:prstGeom prst="rect">
            <a:avLst/>
          </a:prstGeom>
          <a:noFill/>
        </p:spPr>
        <p:txBody>
          <a:bodyPr wrap="none" rtlCol="0" anchor="ctr" anchorCtr="0">
            <a:spAutoFit/>
          </a:bodyPr>
          <a:lstStyle/>
          <a:p>
            <a:r>
              <a:rPr lang="en-US" sz="2400" dirty="0" smtClean="0">
                <a:solidFill>
                  <a:srgbClr val="000000"/>
                </a:solidFill>
                <a:latin typeface="Montserrat" charset="0"/>
                <a:ea typeface="Montserrat" charset="0"/>
                <a:cs typeface="Montserrat" charset="0"/>
              </a:rPr>
              <a:t>marci@niwothomes.com</a:t>
            </a:r>
            <a:endParaRPr lang="en-US" sz="2400" dirty="0">
              <a:solidFill>
                <a:srgbClr val="000000"/>
              </a:solidFill>
              <a:latin typeface="Montserrat" charset="0"/>
              <a:ea typeface="Montserrat" charset="0"/>
              <a:cs typeface="Montserrat" charset="0"/>
            </a:endParaRPr>
          </a:p>
        </p:txBody>
      </p:sp>
      <p:sp>
        <p:nvSpPr>
          <p:cNvPr id="73" name="TextBox 72"/>
          <p:cNvSpPr txBox="1"/>
          <p:nvPr/>
        </p:nvSpPr>
        <p:spPr>
          <a:xfrm>
            <a:off x="1816241" y="7318802"/>
            <a:ext cx="2257330" cy="461665"/>
          </a:xfrm>
          <a:prstGeom prst="rect">
            <a:avLst/>
          </a:prstGeom>
          <a:noFill/>
        </p:spPr>
        <p:txBody>
          <a:bodyPr wrap="none" rtlCol="0" anchor="ctr" anchorCtr="0">
            <a:spAutoFit/>
          </a:bodyPr>
          <a:lstStyle/>
          <a:p>
            <a:r>
              <a:rPr lang="en-US" sz="1650" dirty="0" smtClean="0">
                <a:latin typeface="Montserrat" charset="0"/>
                <a:ea typeface="Montserrat" charset="0"/>
                <a:cs typeface="Montserrat" charset="0"/>
              </a:rPr>
              <a:t>(</a:t>
            </a:r>
            <a:r>
              <a:rPr lang="en-US" sz="2400" dirty="0" smtClean="0">
                <a:solidFill>
                  <a:srgbClr val="000000"/>
                </a:solidFill>
                <a:latin typeface="Montserrat" charset="0"/>
                <a:ea typeface="Montserrat" charset="0"/>
                <a:cs typeface="Montserrat" charset="0"/>
              </a:rPr>
              <a:t>303) 803-3242</a:t>
            </a:r>
            <a:endParaRPr lang="en-US" sz="2400" dirty="0">
              <a:solidFill>
                <a:srgbClr val="000000"/>
              </a:solidFill>
              <a:latin typeface="Montserrat" charset="0"/>
              <a:ea typeface="Montserrat" charset="0"/>
              <a:cs typeface="Montserrat" charset="0"/>
            </a:endParaRPr>
          </a:p>
        </p:txBody>
      </p:sp>
      <p:sp>
        <p:nvSpPr>
          <p:cNvPr id="4" name="Rounded Rectangle 3"/>
          <p:cNvSpPr/>
          <p:nvPr/>
        </p:nvSpPr>
        <p:spPr>
          <a:xfrm>
            <a:off x="14187680" y="10114139"/>
            <a:ext cx="3241249" cy="5960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1" dirty="0">
                <a:solidFill>
                  <a:schemeClr val="bg1"/>
                </a:solidFill>
                <a:latin typeface="Montserrat" charset="0"/>
                <a:ea typeface="Montserrat" charset="0"/>
                <a:cs typeface="Montserrat" charset="0"/>
              </a:rPr>
              <a:t>Headquarter</a:t>
            </a:r>
          </a:p>
        </p:txBody>
      </p:sp>
      <p:sp>
        <p:nvSpPr>
          <p:cNvPr id="74" name="Subtitle 2"/>
          <p:cNvSpPr txBox="1">
            <a:spLocks/>
          </p:cNvSpPr>
          <p:nvPr/>
        </p:nvSpPr>
        <p:spPr>
          <a:xfrm>
            <a:off x="13962611" y="5807095"/>
            <a:ext cx="3227011" cy="989595"/>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sz="1800" dirty="0">
                <a:solidFill>
                  <a:schemeClr val="bg1"/>
                </a:solidFill>
                <a:latin typeface="Poppins Light" charset="0"/>
                <a:ea typeface="Poppins Light" charset="0"/>
                <a:cs typeface="Poppins Light" charset="0"/>
              </a:rPr>
              <a:t>13 Ave. Ballarta</a:t>
            </a:r>
          </a:p>
          <a:p>
            <a:pPr algn="l">
              <a:lnSpc>
                <a:spcPts val="3031"/>
              </a:lnSpc>
            </a:pPr>
            <a:r>
              <a:rPr lang="en-US" sz="1800" dirty="0">
                <a:solidFill>
                  <a:schemeClr val="bg1"/>
                </a:solidFill>
                <a:latin typeface="Poppins Light" charset="0"/>
                <a:ea typeface="Poppins Light" charset="0"/>
                <a:cs typeface="Poppins Light" charset="0"/>
              </a:rPr>
              <a:t>Barcelona, Spain</a:t>
            </a:r>
          </a:p>
        </p:txBody>
      </p:sp>
      <p:sp>
        <p:nvSpPr>
          <p:cNvPr id="75" name="TextBox 74"/>
          <p:cNvSpPr txBox="1"/>
          <p:nvPr/>
        </p:nvSpPr>
        <p:spPr>
          <a:xfrm>
            <a:off x="14050812" y="5365185"/>
            <a:ext cx="1946367" cy="369332"/>
          </a:xfrm>
          <a:prstGeom prst="rect">
            <a:avLst/>
          </a:prstGeom>
          <a:noFill/>
        </p:spPr>
        <p:txBody>
          <a:bodyPr wrap="none" rtlCol="0" anchor="ctr" anchorCtr="0">
            <a:spAutoFit/>
          </a:bodyPr>
          <a:lstStyle/>
          <a:p>
            <a:r>
              <a:rPr lang="en-US" sz="1800" b="1" dirty="0">
                <a:solidFill>
                  <a:schemeClr val="bg1"/>
                </a:solidFill>
                <a:latin typeface="Poppins SemiBold" charset="0"/>
                <a:ea typeface="Poppins SemiBold" charset="0"/>
                <a:cs typeface="Poppins SemiBold" charset="0"/>
              </a:rPr>
              <a:t>EUROPE OFFICE</a:t>
            </a:r>
          </a:p>
        </p:txBody>
      </p:sp>
      <p:sp>
        <p:nvSpPr>
          <p:cNvPr id="76" name="Subtitle 2"/>
          <p:cNvSpPr txBox="1">
            <a:spLocks/>
          </p:cNvSpPr>
          <p:nvPr/>
        </p:nvSpPr>
        <p:spPr>
          <a:xfrm>
            <a:off x="13962611" y="7621558"/>
            <a:ext cx="3227011" cy="989595"/>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sz="1800" dirty="0">
                <a:solidFill>
                  <a:schemeClr val="bg1"/>
                </a:solidFill>
                <a:latin typeface="Poppins Light" charset="0"/>
                <a:ea typeface="Poppins Light" charset="0"/>
                <a:cs typeface="Poppins Light" charset="0"/>
              </a:rPr>
              <a:t>45 Calle Norte</a:t>
            </a:r>
          </a:p>
          <a:p>
            <a:pPr algn="l">
              <a:lnSpc>
                <a:spcPts val="3031"/>
              </a:lnSpc>
            </a:pPr>
            <a:r>
              <a:rPr lang="en-US" sz="1800" dirty="0">
                <a:solidFill>
                  <a:schemeClr val="bg1"/>
                </a:solidFill>
                <a:latin typeface="Poppins Light" charset="0"/>
                <a:ea typeface="Poppins Light" charset="0"/>
                <a:cs typeface="Poppins Light" charset="0"/>
              </a:rPr>
              <a:t>Argentina</a:t>
            </a:r>
          </a:p>
        </p:txBody>
      </p:sp>
      <p:sp>
        <p:nvSpPr>
          <p:cNvPr id="77" name="TextBox 76"/>
          <p:cNvSpPr txBox="1"/>
          <p:nvPr/>
        </p:nvSpPr>
        <p:spPr>
          <a:xfrm>
            <a:off x="14050812" y="7179647"/>
            <a:ext cx="2975495" cy="369332"/>
          </a:xfrm>
          <a:prstGeom prst="rect">
            <a:avLst/>
          </a:prstGeom>
          <a:noFill/>
        </p:spPr>
        <p:txBody>
          <a:bodyPr wrap="none" rtlCol="0" anchor="ctr" anchorCtr="0">
            <a:spAutoFit/>
          </a:bodyPr>
          <a:lstStyle/>
          <a:p>
            <a:r>
              <a:rPr lang="en-US" sz="1800" b="1" dirty="0">
                <a:solidFill>
                  <a:schemeClr val="bg1"/>
                </a:solidFill>
                <a:latin typeface="Poppins SemiBold" charset="0"/>
                <a:ea typeface="Poppins SemiBold" charset="0"/>
                <a:cs typeface="Poppins SemiBold" charset="0"/>
              </a:rPr>
              <a:t>SOUTH AMERICA OFFICE</a:t>
            </a:r>
          </a:p>
        </p:txBody>
      </p:sp>
      <p:sp>
        <p:nvSpPr>
          <p:cNvPr id="78" name="Subtitle 2"/>
          <p:cNvSpPr txBox="1">
            <a:spLocks/>
          </p:cNvSpPr>
          <p:nvPr/>
        </p:nvSpPr>
        <p:spPr>
          <a:xfrm>
            <a:off x="13962611" y="3913825"/>
            <a:ext cx="3227011" cy="978929"/>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1"/>
              </a:lnSpc>
            </a:pPr>
            <a:r>
              <a:rPr lang="en-US" sz="1800" dirty="0" smtClean="0">
                <a:solidFill>
                  <a:schemeClr val="bg1"/>
                </a:solidFill>
                <a:latin typeface="Poppins Light" charset="0"/>
                <a:ea typeface="Poppins Light" charset="0"/>
                <a:cs typeface="Poppins Light" charset="0"/>
              </a:rPr>
              <a:t>7857 Country Creek Dr</a:t>
            </a:r>
            <a:endParaRPr lang="en-US" sz="1800" dirty="0">
              <a:solidFill>
                <a:schemeClr val="bg1"/>
              </a:solidFill>
              <a:latin typeface="Poppins Light" charset="0"/>
              <a:ea typeface="Poppins Light" charset="0"/>
              <a:cs typeface="Poppins Light" charset="0"/>
            </a:endParaRPr>
          </a:p>
          <a:p>
            <a:pPr algn="l">
              <a:lnSpc>
                <a:spcPts val="3031"/>
              </a:lnSpc>
            </a:pPr>
            <a:r>
              <a:rPr lang="en-US" sz="1800" dirty="0" smtClean="0">
                <a:solidFill>
                  <a:schemeClr val="bg1"/>
                </a:solidFill>
                <a:latin typeface="Poppins Light" charset="0"/>
                <a:ea typeface="Poppins Light" charset="0"/>
                <a:cs typeface="Poppins Light" charset="0"/>
              </a:rPr>
              <a:t>Niwot CO 80503</a:t>
            </a:r>
            <a:endParaRPr lang="en-US" sz="1800" dirty="0">
              <a:solidFill>
                <a:schemeClr val="bg1"/>
              </a:solidFill>
              <a:latin typeface="Poppins Light" charset="0"/>
              <a:ea typeface="Poppins Light" charset="0"/>
              <a:cs typeface="Poppins Light" charset="0"/>
            </a:endParaRPr>
          </a:p>
        </p:txBody>
      </p:sp>
      <p:sp>
        <p:nvSpPr>
          <p:cNvPr id="79" name="TextBox 78"/>
          <p:cNvSpPr txBox="1"/>
          <p:nvPr/>
        </p:nvSpPr>
        <p:spPr>
          <a:xfrm>
            <a:off x="14050812" y="3471915"/>
            <a:ext cx="2805576" cy="369332"/>
          </a:xfrm>
          <a:prstGeom prst="rect">
            <a:avLst/>
          </a:prstGeom>
          <a:noFill/>
        </p:spPr>
        <p:txBody>
          <a:bodyPr wrap="none" rtlCol="0" anchor="ctr" anchorCtr="0">
            <a:spAutoFit/>
          </a:bodyPr>
          <a:lstStyle/>
          <a:p>
            <a:r>
              <a:rPr lang="en-US" sz="1800" b="1" dirty="0">
                <a:solidFill>
                  <a:schemeClr val="bg1"/>
                </a:solidFill>
                <a:latin typeface="Poppins SemiBold" charset="0"/>
                <a:ea typeface="Poppins SemiBold" charset="0"/>
                <a:cs typeface="Poppins SemiBold" charset="0"/>
              </a:rPr>
              <a:t>UNITED STATES OFFICE</a:t>
            </a:r>
          </a:p>
        </p:txBody>
      </p:sp>
      <p:sp>
        <p:nvSpPr>
          <p:cNvPr id="85" name="Shape 2934"/>
          <p:cNvSpPr/>
          <p:nvPr/>
        </p:nvSpPr>
        <p:spPr>
          <a:xfrm>
            <a:off x="13473163" y="3471314"/>
            <a:ext cx="304801" cy="419100"/>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1"/>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86" name="Shape 2934"/>
          <p:cNvSpPr/>
          <p:nvPr/>
        </p:nvSpPr>
        <p:spPr>
          <a:xfrm>
            <a:off x="13473163" y="7135532"/>
            <a:ext cx="304801" cy="419100"/>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1"/>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sp>
        <p:nvSpPr>
          <p:cNvPr id="87" name="Shape 2934"/>
          <p:cNvSpPr/>
          <p:nvPr/>
        </p:nvSpPr>
        <p:spPr>
          <a:xfrm>
            <a:off x="13473163" y="5337156"/>
            <a:ext cx="304801" cy="419100"/>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1"/>
          </a:solidFill>
          <a:ln w="12700">
            <a:miter lim="400000"/>
          </a:ln>
        </p:spPr>
        <p:txBody>
          <a:bodyPr lIns="28575" tIns="28575" rIns="28575" bIns="28575" anchor="ctr"/>
          <a:lstStyle/>
          <a:p>
            <a:pPr defTabSz="34288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250"/>
          </a:p>
        </p:txBody>
      </p:sp>
      <p:pic>
        <p:nvPicPr>
          <p:cNvPr id="2" name="Picture 1" descr="Niwot Homes Logo 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28337" y="11749258"/>
            <a:ext cx="2857500" cy="952500"/>
          </a:xfrm>
          <a:prstGeom prst="rect">
            <a:avLst/>
          </a:prstGeom>
        </p:spPr>
      </p:pic>
    </p:spTree>
    <p:extLst>
      <p:ext uri="{BB962C8B-B14F-4D97-AF65-F5344CB8AC3E}">
        <p14:creationId xmlns:p14="http://schemas.microsoft.com/office/powerpoint/2010/main" xmlns="" val="1618847433"/>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50000">
                                          <p:cBhvr additive="base">
                                            <p:cTn id="7"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50000">
                                          <p:cBhvr additive="base">
                                            <p:cTn id="11" dur="75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14:bounceEnd="50000">
                                          <p:cBhvr additive="base">
                                            <p:cTn id="15" dur="75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16" dur="75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14:bounceEnd="50000">
                                          <p:cBhvr additive="base">
                                            <p:cTn id="19" dur="75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6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14:bounceEnd="50000">
                                          <p:cBhvr additive="base">
                                            <p:cTn id="23" dur="750" fill="hold"/>
                                            <p:tgtEl>
                                              <p:spTgt spid="52"/>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5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50000">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14:bounceEnd="50000">
                                          <p:cBhvr additive="base">
                                            <p:cTn id="27" dur="750" fill="hold"/>
                                            <p:tgtEl>
                                              <p:spTgt spid="54"/>
                                            </p:tgtEl>
                                            <p:attrNameLst>
                                              <p:attrName>ppt_x</p:attrName>
                                            </p:attrNameLst>
                                          </p:cBhvr>
                                          <p:tavLst>
                                            <p:tav tm="0">
                                              <p:val>
                                                <p:strVal val="#ppt_x"/>
                                              </p:val>
                                            </p:tav>
                                            <p:tav tm="100000">
                                              <p:val>
                                                <p:strVal val="#ppt_x"/>
                                              </p:val>
                                            </p:tav>
                                          </p:tavLst>
                                        </p:anim>
                                        <p:anim calcmode="lin" valueType="num" p14:bounceEnd="50000">
                                          <p:cBhvr additive="base">
                                            <p:cTn id="28" dur="75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50000">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14:bounceEnd="50000">
                                          <p:cBhvr additive="base">
                                            <p:cTn id="31" dur="750" fill="hold"/>
                                            <p:tgtEl>
                                              <p:spTgt spid="55"/>
                                            </p:tgtEl>
                                            <p:attrNameLst>
                                              <p:attrName>ppt_x</p:attrName>
                                            </p:attrNameLst>
                                          </p:cBhvr>
                                          <p:tavLst>
                                            <p:tav tm="0">
                                              <p:val>
                                                <p:strVal val="#ppt_x"/>
                                              </p:val>
                                            </p:tav>
                                            <p:tav tm="100000">
                                              <p:val>
                                                <p:strVal val="#ppt_x"/>
                                              </p:val>
                                            </p:tav>
                                          </p:tavLst>
                                        </p:anim>
                                        <p:anim calcmode="lin" valueType="num" p14:bounceEnd="50000">
                                          <p:cBhvr additive="base">
                                            <p:cTn id="32" dur="75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0000">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14:bounceEnd="50000">
                                          <p:cBhvr additive="base">
                                            <p:cTn id="35" dur="750" fill="hold"/>
                                            <p:tgtEl>
                                              <p:spTgt spid="58"/>
                                            </p:tgtEl>
                                            <p:attrNameLst>
                                              <p:attrName>ppt_x</p:attrName>
                                            </p:attrNameLst>
                                          </p:cBhvr>
                                          <p:tavLst>
                                            <p:tav tm="0">
                                              <p:val>
                                                <p:strVal val="#ppt_x"/>
                                              </p:val>
                                            </p:tav>
                                            <p:tav tm="100000">
                                              <p:val>
                                                <p:strVal val="#ppt_x"/>
                                              </p:val>
                                            </p:tav>
                                          </p:tavLst>
                                        </p:anim>
                                        <p:anim calcmode="lin" valueType="num" p14:bounceEnd="50000">
                                          <p:cBhvr additive="base">
                                            <p:cTn id="36" dur="75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50000">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14:bounceEnd="50000">
                                          <p:cBhvr additive="base">
                                            <p:cTn id="39" dur="750" fill="hold"/>
                                            <p:tgtEl>
                                              <p:spTgt spid="59"/>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5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14:presetBounceEnd="50000">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14:bounceEnd="50000">
                                          <p:cBhvr additive="base">
                                            <p:cTn id="43" dur="750" fill="hold"/>
                                            <p:tgtEl>
                                              <p:spTgt spid="60"/>
                                            </p:tgtEl>
                                            <p:attrNameLst>
                                              <p:attrName>ppt_x</p:attrName>
                                            </p:attrNameLst>
                                          </p:cBhvr>
                                          <p:tavLst>
                                            <p:tav tm="0">
                                              <p:val>
                                                <p:strVal val="#ppt_x"/>
                                              </p:val>
                                            </p:tav>
                                            <p:tav tm="100000">
                                              <p:val>
                                                <p:strVal val="#ppt_x"/>
                                              </p:val>
                                            </p:tav>
                                          </p:tavLst>
                                        </p:anim>
                                        <p:anim calcmode="lin" valueType="num" p14:bounceEnd="50000">
                                          <p:cBhvr additive="base">
                                            <p:cTn id="44" dur="750" fill="hold"/>
                                            <p:tgtEl>
                                              <p:spTgt spid="6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50000">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14:bounceEnd="50000">
                                          <p:cBhvr additive="base">
                                            <p:cTn id="47" dur="750" fill="hold"/>
                                            <p:tgtEl>
                                              <p:spTgt spid="65"/>
                                            </p:tgtEl>
                                            <p:attrNameLst>
                                              <p:attrName>ppt_x</p:attrName>
                                            </p:attrNameLst>
                                          </p:cBhvr>
                                          <p:tavLst>
                                            <p:tav tm="0">
                                              <p:val>
                                                <p:strVal val="#ppt_x"/>
                                              </p:val>
                                            </p:tav>
                                            <p:tav tm="100000">
                                              <p:val>
                                                <p:strVal val="#ppt_x"/>
                                              </p:val>
                                            </p:tav>
                                          </p:tavLst>
                                        </p:anim>
                                        <p:anim calcmode="lin" valueType="num" p14:bounceEnd="50000">
                                          <p:cBhvr additive="base">
                                            <p:cTn id="48" dur="750" fill="hold"/>
                                            <p:tgtEl>
                                              <p:spTgt spid="6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14:presetBounceEnd="50000">
                                      <p:stCondLst>
                                        <p:cond delay="0"/>
                                      </p:stCondLst>
                                      <p:childTnLst>
                                        <p:set>
                                          <p:cBhvr>
                                            <p:cTn id="50" dur="1" fill="hold">
                                              <p:stCondLst>
                                                <p:cond delay="0"/>
                                              </p:stCondLst>
                                            </p:cTn>
                                            <p:tgtEl>
                                              <p:spTgt spid="66"/>
                                            </p:tgtEl>
                                            <p:attrNameLst>
                                              <p:attrName>style.visibility</p:attrName>
                                            </p:attrNameLst>
                                          </p:cBhvr>
                                          <p:to>
                                            <p:strVal val="visible"/>
                                          </p:to>
                                        </p:set>
                                        <p:anim calcmode="lin" valueType="num" p14:bounceEnd="50000">
                                          <p:cBhvr additive="base">
                                            <p:cTn id="51" dur="750" fill="hold"/>
                                            <p:tgtEl>
                                              <p:spTgt spid="66"/>
                                            </p:tgtEl>
                                            <p:attrNameLst>
                                              <p:attrName>ppt_x</p:attrName>
                                            </p:attrNameLst>
                                          </p:cBhvr>
                                          <p:tavLst>
                                            <p:tav tm="0">
                                              <p:val>
                                                <p:strVal val="#ppt_x"/>
                                              </p:val>
                                            </p:tav>
                                            <p:tav tm="100000">
                                              <p:val>
                                                <p:strVal val="#ppt_x"/>
                                              </p:val>
                                            </p:tav>
                                          </p:tavLst>
                                        </p:anim>
                                        <p:anim calcmode="lin" valueType="num" p14:bounceEnd="50000">
                                          <p:cBhvr additive="base">
                                            <p:cTn id="52" dur="750" fill="hold"/>
                                            <p:tgtEl>
                                              <p:spTgt spid="6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14:presetBounceEnd="50000">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14:bounceEnd="50000">
                                          <p:cBhvr additive="base">
                                            <p:cTn id="55" dur="750" fill="hold"/>
                                            <p:tgtEl>
                                              <p:spTgt spid="67"/>
                                            </p:tgtEl>
                                            <p:attrNameLst>
                                              <p:attrName>ppt_x</p:attrName>
                                            </p:attrNameLst>
                                          </p:cBhvr>
                                          <p:tavLst>
                                            <p:tav tm="0">
                                              <p:val>
                                                <p:strVal val="#ppt_x"/>
                                              </p:val>
                                            </p:tav>
                                            <p:tav tm="100000">
                                              <p:val>
                                                <p:strVal val="#ppt_x"/>
                                              </p:val>
                                            </p:tav>
                                          </p:tavLst>
                                        </p:anim>
                                        <p:anim calcmode="lin" valueType="num" p14:bounceEnd="50000">
                                          <p:cBhvr additive="base">
                                            <p:cTn id="56" dur="750" fill="hold"/>
                                            <p:tgtEl>
                                              <p:spTgt spid="6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14:presetBounceEnd="50000">
                                      <p:stCondLst>
                                        <p:cond delay="0"/>
                                      </p:stCondLst>
                                      <p:childTnLst>
                                        <p:set>
                                          <p:cBhvr>
                                            <p:cTn id="58" dur="1" fill="hold">
                                              <p:stCondLst>
                                                <p:cond delay="0"/>
                                              </p:stCondLst>
                                            </p:cTn>
                                            <p:tgtEl>
                                              <p:spTgt spid="68"/>
                                            </p:tgtEl>
                                            <p:attrNameLst>
                                              <p:attrName>style.visibility</p:attrName>
                                            </p:attrNameLst>
                                          </p:cBhvr>
                                          <p:to>
                                            <p:strVal val="visible"/>
                                          </p:to>
                                        </p:set>
                                        <p:anim calcmode="lin" valueType="num" p14:bounceEnd="50000">
                                          <p:cBhvr additive="base">
                                            <p:cTn id="59" dur="750" fill="hold"/>
                                            <p:tgtEl>
                                              <p:spTgt spid="68"/>
                                            </p:tgtEl>
                                            <p:attrNameLst>
                                              <p:attrName>ppt_x</p:attrName>
                                            </p:attrNameLst>
                                          </p:cBhvr>
                                          <p:tavLst>
                                            <p:tav tm="0">
                                              <p:val>
                                                <p:strVal val="#ppt_x"/>
                                              </p:val>
                                            </p:tav>
                                            <p:tav tm="100000">
                                              <p:val>
                                                <p:strVal val="#ppt_x"/>
                                              </p:val>
                                            </p:tav>
                                          </p:tavLst>
                                        </p:anim>
                                        <p:anim calcmode="lin" valueType="num" p14:bounceEnd="50000">
                                          <p:cBhvr additive="base">
                                            <p:cTn id="60" dur="750" fill="hold"/>
                                            <p:tgtEl>
                                              <p:spTgt spid="6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14:presetBounceEnd="50000">
                                      <p:stCondLst>
                                        <p:cond delay="0"/>
                                      </p:stCondLst>
                                      <p:childTnLst>
                                        <p:set>
                                          <p:cBhvr>
                                            <p:cTn id="62" dur="1" fill="hold">
                                              <p:stCondLst>
                                                <p:cond delay="0"/>
                                              </p:stCondLst>
                                            </p:cTn>
                                            <p:tgtEl>
                                              <p:spTgt spid="69"/>
                                            </p:tgtEl>
                                            <p:attrNameLst>
                                              <p:attrName>style.visibility</p:attrName>
                                            </p:attrNameLst>
                                          </p:cBhvr>
                                          <p:to>
                                            <p:strVal val="visible"/>
                                          </p:to>
                                        </p:set>
                                        <p:anim calcmode="lin" valueType="num" p14:bounceEnd="50000">
                                          <p:cBhvr additive="base">
                                            <p:cTn id="63" dur="750" fill="hold"/>
                                            <p:tgtEl>
                                              <p:spTgt spid="69"/>
                                            </p:tgtEl>
                                            <p:attrNameLst>
                                              <p:attrName>ppt_x</p:attrName>
                                            </p:attrNameLst>
                                          </p:cBhvr>
                                          <p:tavLst>
                                            <p:tav tm="0">
                                              <p:val>
                                                <p:strVal val="#ppt_x"/>
                                              </p:val>
                                            </p:tav>
                                            <p:tav tm="100000">
                                              <p:val>
                                                <p:strVal val="#ppt_x"/>
                                              </p:val>
                                            </p:tav>
                                          </p:tavLst>
                                        </p:anim>
                                        <p:anim calcmode="lin" valueType="num" p14:bounceEnd="50000">
                                          <p:cBhvr additive="base">
                                            <p:cTn id="64" dur="750" fill="hold"/>
                                            <p:tgtEl>
                                              <p:spTgt spid="6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14:presetBounceEnd="50000">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14:bounceEnd="50000">
                                          <p:cBhvr additive="base">
                                            <p:cTn id="67" dur="750" fill="hold"/>
                                            <p:tgtEl>
                                              <p:spTgt spid="70"/>
                                            </p:tgtEl>
                                            <p:attrNameLst>
                                              <p:attrName>ppt_x</p:attrName>
                                            </p:attrNameLst>
                                          </p:cBhvr>
                                          <p:tavLst>
                                            <p:tav tm="0">
                                              <p:val>
                                                <p:strVal val="#ppt_x"/>
                                              </p:val>
                                            </p:tav>
                                            <p:tav tm="100000">
                                              <p:val>
                                                <p:strVal val="#ppt_x"/>
                                              </p:val>
                                            </p:tav>
                                          </p:tavLst>
                                        </p:anim>
                                        <p:anim calcmode="lin" valueType="num" p14:bounceEnd="50000">
                                          <p:cBhvr additive="base">
                                            <p:cTn id="68" dur="750" fill="hold"/>
                                            <p:tgtEl>
                                              <p:spTgt spid="7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14:presetBounceEnd="50000">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14:bounceEnd="50000">
                                          <p:cBhvr additive="base">
                                            <p:cTn id="71" dur="750" fill="hold"/>
                                            <p:tgtEl>
                                              <p:spTgt spid="71"/>
                                            </p:tgtEl>
                                            <p:attrNameLst>
                                              <p:attrName>ppt_x</p:attrName>
                                            </p:attrNameLst>
                                          </p:cBhvr>
                                          <p:tavLst>
                                            <p:tav tm="0">
                                              <p:val>
                                                <p:strVal val="#ppt_x"/>
                                              </p:val>
                                            </p:tav>
                                            <p:tav tm="100000">
                                              <p:val>
                                                <p:strVal val="#ppt_x"/>
                                              </p:val>
                                            </p:tav>
                                          </p:tavLst>
                                        </p:anim>
                                        <p:anim calcmode="lin" valueType="num" p14:bounceEnd="50000">
                                          <p:cBhvr additive="base">
                                            <p:cTn id="72" dur="750" fill="hold"/>
                                            <p:tgtEl>
                                              <p:spTgt spid="7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14:presetBounceEnd="50000">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14:bounceEnd="50000">
                                          <p:cBhvr additive="base">
                                            <p:cTn id="75" dur="75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76" dur="750" fill="hold"/>
                                            <p:tgtEl>
                                              <p:spTgt spid="7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14:presetBounceEnd="50000">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14:bounceEnd="50000">
                                          <p:cBhvr additive="base">
                                            <p:cTn id="79" dur="750" fill="hold"/>
                                            <p:tgtEl>
                                              <p:spTgt spid="73"/>
                                            </p:tgtEl>
                                            <p:attrNameLst>
                                              <p:attrName>ppt_x</p:attrName>
                                            </p:attrNameLst>
                                          </p:cBhvr>
                                          <p:tavLst>
                                            <p:tav tm="0">
                                              <p:val>
                                                <p:strVal val="#ppt_x"/>
                                              </p:val>
                                            </p:tav>
                                            <p:tav tm="100000">
                                              <p:val>
                                                <p:strVal val="#ppt_x"/>
                                              </p:val>
                                            </p:tav>
                                          </p:tavLst>
                                        </p:anim>
                                        <p:anim calcmode="lin" valueType="num" p14:bounceEnd="50000">
                                          <p:cBhvr additive="base">
                                            <p:cTn id="80" dur="75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64" grpId="0"/>
          <p:bldP spid="52" grpId="0" animBg="1"/>
          <p:bldP spid="54" grpId="0" animBg="1"/>
          <p:bldP spid="55" grpId="0" animBg="1"/>
          <p:bldP spid="58" grpId="0" animBg="1"/>
          <p:bldP spid="59" grpId="0" animBg="1"/>
          <p:bldP spid="60" grpId="0" animBg="1"/>
          <p:bldP spid="65" grpId="0" animBg="1"/>
          <p:bldP spid="66" grpId="0" animBg="1"/>
          <p:bldP spid="67" grpId="0"/>
          <p:bldP spid="68" grpId="0"/>
          <p:bldP spid="69" grpId="0"/>
          <p:bldP spid="70" grpId="0"/>
          <p:bldP spid="71" grpId="0"/>
          <p:bldP spid="72" grpId="0"/>
          <p:bldP spid="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ppt_x"/>
                                              </p:val>
                                            </p:tav>
                                            <p:tav tm="100000">
                                              <p:val>
                                                <p:strVal val="#ppt_x"/>
                                              </p:val>
                                            </p:tav>
                                          </p:tavLst>
                                        </p:anim>
                                        <p:anim calcmode="lin" valueType="num">
                                          <p:cBhvr additive="base">
                                            <p:cTn id="12" dur="75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750" fill="hold"/>
                                            <p:tgtEl>
                                              <p:spTgt spid="28"/>
                                            </p:tgtEl>
                                            <p:attrNameLst>
                                              <p:attrName>ppt_x</p:attrName>
                                            </p:attrNameLst>
                                          </p:cBhvr>
                                          <p:tavLst>
                                            <p:tav tm="0">
                                              <p:val>
                                                <p:strVal val="#ppt_x"/>
                                              </p:val>
                                            </p:tav>
                                            <p:tav tm="100000">
                                              <p:val>
                                                <p:strVal val="#ppt_x"/>
                                              </p:val>
                                            </p:tav>
                                          </p:tavLst>
                                        </p:anim>
                                        <p:anim calcmode="lin" valueType="num">
                                          <p:cBhvr additive="base">
                                            <p:cTn id="16" dur="75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750" fill="hold"/>
                                            <p:tgtEl>
                                              <p:spTgt spid="64"/>
                                            </p:tgtEl>
                                            <p:attrNameLst>
                                              <p:attrName>ppt_x</p:attrName>
                                            </p:attrNameLst>
                                          </p:cBhvr>
                                          <p:tavLst>
                                            <p:tav tm="0">
                                              <p:val>
                                                <p:strVal val="#ppt_x"/>
                                              </p:val>
                                            </p:tav>
                                            <p:tav tm="100000">
                                              <p:val>
                                                <p:strVal val="#ppt_x"/>
                                              </p:val>
                                            </p:tav>
                                          </p:tavLst>
                                        </p:anim>
                                        <p:anim calcmode="lin" valueType="num">
                                          <p:cBhvr additive="base">
                                            <p:cTn id="20" dur="750" fill="hold"/>
                                            <p:tgtEl>
                                              <p:spTgt spid="6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ppt_x"/>
                                              </p:val>
                                            </p:tav>
                                            <p:tav tm="100000">
                                              <p:val>
                                                <p:strVal val="#ppt_x"/>
                                              </p:val>
                                            </p:tav>
                                          </p:tavLst>
                                        </p:anim>
                                        <p:anim calcmode="lin" valueType="num">
                                          <p:cBhvr additive="base">
                                            <p:cTn id="24" dur="750" fill="hold"/>
                                            <p:tgtEl>
                                              <p:spTgt spid="5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750" fill="hold"/>
                                            <p:tgtEl>
                                              <p:spTgt spid="54"/>
                                            </p:tgtEl>
                                            <p:attrNameLst>
                                              <p:attrName>ppt_x</p:attrName>
                                            </p:attrNameLst>
                                          </p:cBhvr>
                                          <p:tavLst>
                                            <p:tav tm="0">
                                              <p:val>
                                                <p:strVal val="#ppt_x"/>
                                              </p:val>
                                            </p:tav>
                                            <p:tav tm="100000">
                                              <p:val>
                                                <p:strVal val="#ppt_x"/>
                                              </p:val>
                                            </p:tav>
                                          </p:tavLst>
                                        </p:anim>
                                        <p:anim calcmode="lin" valueType="num">
                                          <p:cBhvr additive="base">
                                            <p:cTn id="28" dur="75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750" fill="hold"/>
                                            <p:tgtEl>
                                              <p:spTgt spid="55"/>
                                            </p:tgtEl>
                                            <p:attrNameLst>
                                              <p:attrName>ppt_x</p:attrName>
                                            </p:attrNameLst>
                                          </p:cBhvr>
                                          <p:tavLst>
                                            <p:tav tm="0">
                                              <p:val>
                                                <p:strVal val="#ppt_x"/>
                                              </p:val>
                                            </p:tav>
                                            <p:tav tm="100000">
                                              <p:val>
                                                <p:strVal val="#ppt_x"/>
                                              </p:val>
                                            </p:tav>
                                          </p:tavLst>
                                        </p:anim>
                                        <p:anim calcmode="lin" valueType="num">
                                          <p:cBhvr additive="base">
                                            <p:cTn id="32" dur="75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750" fill="hold"/>
                                            <p:tgtEl>
                                              <p:spTgt spid="58"/>
                                            </p:tgtEl>
                                            <p:attrNameLst>
                                              <p:attrName>ppt_x</p:attrName>
                                            </p:attrNameLst>
                                          </p:cBhvr>
                                          <p:tavLst>
                                            <p:tav tm="0">
                                              <p:val>
                                                <p:strVal val="#ppt_x"/>
                                              </p:val>
                                            </p:tav>
                                            <p:tav tm="100000">
                                              <p:val>
                                                <p:strVal val="#ppt_x"/>
                                              </p:val>
                                            </p:tav>
                                          </p:tavLst>
                                        </p:anim>
                                        <p:anim calcmode="lin" valueType="num">
                                          <p:cBhvr additive="base">
                                            <p:cTn id="36" dur="750" fill="hold"/>
                                            <p:tgtEl>
                                              <p:spTgt spid="5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750" fill="hold"/>
                                            <p:tgtEl>
                                              <p:spTgt spid="59"/>
                                            </p:tgtEl>
                                            <p:attrNameLst>
                                              <p:attrName>ppt_x</p:attrName>
                                            </p:attrNameLst>
                                          </p:cBhvr>
                                          <p:tavLst>
                                            <p:tav tm="0">
                                              <p:val>
                                                <p:strVal val="#ppt_x"/>
                                              </p:val>
                                            </p:tav>
                                            <p:tav tm="100000">
                                              <p:val>
                                                <p:strVal val="#ppt_x"/>
                                              </p:val>
                                            </p:tav>
                                          </p:tavLst>
                                        </p:anim>
                                        <p:anim calcmode="lin" valueType="num">
                                          <p:cBhvr additive="base">
                                            <p:cTn id="40" dur="750" fill="hold"/>
                                            <p:tgtEl>
                                              <p:spTgt spid="5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additive="base">
                                            <p:cTn id="43" dur="750" fill="hold"/>
                                            <p:tgtEl>
                                              <p:spTgt spid="60"/>
                                            </p:tgtEl>
                                            <p:attrNameLst>
                                              <p:attrName>ppt_x</p:attrName>
                                            </p:attrNameLst>
                                          </p:cBhvr>
                                          <p:tavLst>
                                            <p:tav tm="0">
                                              <p:val>
                                                <p:strVal val="#ppt_x"/>
                                              </p:val>
                                            </p:tav>
                                            <p:tav tm="100000">
                                              <p:val>
                                                <p:strVal val="#ppt_x"/>
                                              </p:val>
                                            </p:tav>
                                          </p:tavLst>
                                        </p:anim>
                                        <p:anim calcmode="lin" valueType="num">
                                          <p:cBhvr additive="base">
                                            <p:cTn id="44" dur="750" fill="hold"/>
                                            <p:tgtEl>
                                              <p:spTgt spid="6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additive="base">
                                            <p:cTn id="47" dur="750" fill="hold"/>
                                            <p:tgtEl>
                                              <p:spTgt spid="65"/>
                                            </p:tgtEl>
                                            <p:attrNameLst>
                                              <p:attrName>ppt_x</p:attrName>
                                            </p:attrNameLst>
                                          </p:cBhvr>
                                          <p:tavLst>
                                            <p:tav tm="0">
                                              <p:val>
                                                <p:strVal val="#ppt_x"/>
                                              </p:val>
                                            </p:tav>
                                            <p:tav tm="100000">
                                              <p:val>
                                                <p:strVal val="#ppt_x"/>
                                              </p:val>
                                            </p:tav>
                                          </p:tavLst>
                                        </p:anim>
                                        <p:anim calcmode="lin" valueType="num">
                                          <p:cBhvr additive="base">
                                            <p:cTn id="48" dur="750" fill="hold"/>
                                            <p:tgtEl>
                                              <p:spTgt spid="6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 calcmode="lin" valueType="num">
                                          <p:cBhvr additive="base">
                                            <p:cTn id="51" dur="750" fill="hold"/>
                                            <p:tgtEl>
                                              <p:spTgt spid="66"/>
                                            </p:tgtEl>
                                            <p:attrNameLst>
                                              <p:attrName>ppt_x</p:attrName>
                                            </p:attrNameLst>
                                          </p:cBhvr>
                                          <p:tavLst>
                                            <p:tav tm="0">
                                              <p:val>
                                                <p:strVal val="#ppt_x"/>
                                              </p:val>
                                            </p:tav>
                                            <p:tav tm="100000">
                                              <p:val>
                                                <p:strVal val="#ppt_x"/>
                                              </p:val>
                                            </p:tav>
                                          </p:tavLst>
                                        </p:anim>
                                        <p:anim calcmode="lin" valueType="num">
                                          <p:cBhvr additive="base">
                                            <p:cTn id="52" dur="750" fill="hold"/>
                                            <p:tgtEl>
                                              <p:spTgt spid="6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 calcmode="lin" valueType="num">
                                          <p:cBhvr additive="base">
                                            <p:cTn id="55" dur="750" fill="hold"/>
                                            <p:tgtEl>
                                              <p:spTgt spid="67"/>
                                            </p:tgtEl>
                                            <p:attrNameLst>
                                              <p:attrName>ppt_x</p:attrName>
                                            </p:attrNameLst>
                                          </p:cBhvr>
                                          <p:tavLst>
                                            <p:tav tm="0">
                                              <p:val>
                                                <p:strVal val="#ppt_x"/>
                                              </p:val>
                                            </p:tav>
                                            <p:tav tm="100000">
                                              <p:val>
                                                <p:strVal val="#ppt_x"/>
                                              </p:val>
                                            </p:tav>
                                          </p:tavLst>
                                        </p:anim>
                                        <p:anim calcmode="lin" valueType="num">
                                          <p:cBhvr additive="base">
                                            <p:cTn id="56" dur="750" fill="hold"/>
                                            <p:tgtEl>
                                              <p:spTgt spid="6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anim calcmode="lin" valueType="num">
                                          <p:cBhvr additive="base">
                                            <p:cTn id="59" dur="750" fill="hold"/>
                                            <p:tgtEl>
                                              <p:spTgt spid="68"/>
                                            </p:tgtEl>
                                            <p:attrNameLst>
                                              <p:attrName>ppt_x</p:attrName>
                                            </p:attrNameLst>
                                          </p:cBhvr>
                                          <p:tavLst>
                                            <p:tav tm="0">
                                              <p:val>
                                                <p:strVal val="#ppt_x"/>
                                              </p:val>
                                            </p:tav>
                                            <p:tav tm="100000">
                                              <p:val>
                                                <p:strVal val="#ppt_x"/>
                                              </p:val>
                                            </p:tav>
                                          </p:tavLst>
                                        </p:anim>
                                        <p:anim calcmode="lin" valueType="num">
                                          <p:cBhvr additive="base">
                                            <p:cTn id="60" dur="750" fill="hold"/>
                                            <p:tgtEl>
                                              <p:spTgt spid="6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anim calcmode="lin" valueType="num">
                                          <p:cBhvr additive="base">
                                            <p:cTn id="63" dur="750" fill="hold"/>
                                            <p:tgtEl>
                                              <p:spTgt spid="69"/>
                                            </p:tgtEl>
                                            <p:attrNameLst>
                                              <p:attrName>ppt_x</p:attrName>
                                            </p:attrNameLst>
                                          </p:cBhvr>
                                          <p:tavLst>
                                            <p:tav tm="0">
                                              <p:val>
                                                <p:strVal val="#ppt_x"/>
                                              </p:val>
                                            </p:tav>
                                            <p:tav tm="100000">
                                              <p:val>
                                                <p:strVal val="#ppt_x"/>
                                              </p:val>
                                            </p:tav>
                                          </p:tavLst>
                                        </p:anim>
                                        <p:anim calcmode="lin" valueType="num">
                                          <p:cBhvr additive="base">
                                            <p:cTn id="64" dur="750" fill="hold"/>
                                            <p:tgtEl>
                                              <p:spTgt spid="6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additive="base">
                                            <p:cTn id="67" dur="750" fill="hold"/>
                                            <p:tgtEl>
                                              <p:spTgt spid="70"/>
                                            </p:tgtEl>
                                            <p:attrNameLst>
                                              <p:attrName>ppt_x</p:attrName>
                                            </p:attrNameLst>
                                          </p:cBhvr>
                                          <p:tavLst>
                                            <p:tav tm="0">
                                              <p:val>
                                                <p:strVal val="#ppt_x"/>
                                              </p:val>
                                            </p:tav>
                                            <p:tav tm="100000">
                                              <p:val>
                                                <p:strVal val="#ppt_x"/>
                                              </p:val>
                                            </p:tav>
                                          </p:tavLst>
                                        </p:anim>
                                        <p:anim calcmode="lin" valueType="num">
                                          <p:cBhvr additive="base">
                                            <p:cTn id="68" dur="750" fill="hold"/>
                                            <p:tgtEl>
                                              <p:spTgt spid="7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additive="base">
                                            <p:cTn id="71" dur="750" fill="hold"/>
                                            <p:tgtEl>
                                              <p:spTgt spid="71"/>
                                            </p:tgtEl>
                                            <p:attrNameLst>
                                              <p:attrName>ppt_x</p:attrName>
                                            </p:attrNameLst>
                                          </p:cBhvr>
                                          <p:tavLst>
                                            <p:tav tm="0">
                                              <p:val>
                                                <p:strVal val="#ppt_x"/>
                                              </p:val>
                                            </p:tav>
                                            <p:tav tm="100000">
                                              <p:val>
                                                <p:strVal val="#ppt_x"/>
                                              </p:val>
                                            </p:tav>
                                          </p:tavLst>
                                        </p:anim>
                                        <p:anim calcmode="lin" valueType="num">
                                          <p:cBhvr additive="base">
                                            <p:cTn id="72" dur="750" fill="hold"/>
                                            <p:tgtEl>
                                              <p:spTgt spid="7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anim calcmode="lin" valueType="num">
                                          <p:cBhvr additive="base">
                                            <p:cTn id="75" dur="750" fill="hold"/>
                                            <p:tgtEl>
                                              <p:spTgt spid="72"/>
                                            </p:tgtEl>
                                            <p:attrNameLst>
                                              <p:attrName>ppt_x</p:attrName>
                                            </p:attrNameLst>
                                          </p:cBhvr>
                                          <p:tavLst>
                                            <p:tav tm="0">
                                              <p:val>
                                                <p:strVal val="#ppt_x"/>
                                              </p:val>
                                            </p:tav>
                                            <p:tav tm="100000">
                                              <p:val>
                                                <p:strVal val="#ppt_x"/>
                                              </p:val>
                                            </p:tav>
                                          </p:tavLst>
                                        </p:anim>
                                        <p:anim calcmode="lin" valueType="num">
                                          <p:cBhvr additive="base">
                                            <p:cTn id="76" dur="750" fill="hold"/>
                                            <p:tgtEl>
                                              <p:spTgt spid="7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additive="base">
                                            <p:cTn id="79" dur="750" fill="hold"/>
                                            <p:tgtEl>
                                              <p:spTgt spid="73"/>
                                            </p:tgtEl>
                                            <p:attrNameLst>
                                              <p:attrName>ppt_x</p:attrName>
                                            </p:attrNameLst>
                                          </p:cBhvr>
                                          <p:tavLst>
                                            <p:tav tm="0">
                                              <p:val>
                                                <p:strVal val="#ppt_x"/>
                                              </p:val>
                                            </p:tav>
                                            <p:tav tm="100000">
                                              <p:val>
                                                <p:strVal val="#ppt_x"/>
                                              </p:val>
                                            </p:tav>
                                          </p:tavLst>
                                        </p:anim>
                                        <p:anim calcmode="lin" valueType="num">
                                          <p:cBhvr additive="base">
                                            <p:cTn id="80" dur="75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64" grpId="0"/>
          <p:bldP spid="52" grpId="0" animBg="1"/>
          <p:bldP spid="54" grpId="0" animBg="1"/>
          <p:bldP spid="55" grpId="0" animBg="1"/>
          <p:bldP spid="58" grpId="0" animBg="1"/>
          <p:bldP spid="59" grpId="0" animBg="1"/>
          <p:bldP spid="60" grpId="0" animBg="1"/>
          <p:bldP spid="65" grpId="0" animBg="1"/>
          <p:bldP spid="66" grpId="0" animBg="1"/>
          <p:bldP spid="67" grpId="0"/>
          <p:bldP spid="68" grpId="0"/>
          <p:bldP spid="69" grpId="0"/>
          <p:bldP spid="70" grpId="0"/>
          <p:bldP spid="71" grpId="0"/>
          <p:bldP spid="72" grpId="0"/>
          <p:bldP spid="7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family real estate tierra wilson (9).jpeg"/>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l="5560" r="5560"/>
          <a:stretch>
            <a:fillRect/>
          </a:stretch>
        </p:blipFill>
        <p:spPr>
          <a:xfrm>
            <a:off x="0" y="0"/>
            <a:ext cx="18288000" cy="13716000"/>
          </a:xfrm>
        </p:spPr>
      </p:pic>
      <p:sp>
        <p:nvSpPr>
          <p:cNvPr id="75" name="Rectangle 74"/>
          <p:cNvSpPr/>
          <p:nvPr/>
        </p:nvSpPr>
        <p:spPr>
          <a:xfrm>
            <a:off x="0" y="0"/>
            <a:ext cx="18288000" cy="13692930"/>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52" name="Rectangle 51"/>
          <p:cNvSpPr>
            <a:spLocks/>
          </p:cNvSpPr>
          <p:nvPr/>
        </p:nvSpPr>
        <p:spPr bwMode="auto">
          <a:xfrm>
            <a:off x="751653" y="6280564"/>
            <a:ext cx="10048498" cy="3694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r>
              <a:rPr lang="en-US" sz="6002" spc="375" dirty="0" smtClean="0">
                <a:solidFill>
                  <a:schemeClr val="bg1"/>
                </a:solidFill>
                <a:latin typeface="Montserrat Hairline" charset="0"/>
                <a:ea typeface="Montserrat Hairline" charset="0"/>
                <a:cs typeface="Montserrat Hairline" charset="0"/>
                <a:sym typeface="Bebas Neue" charset="0"/>
              </a:rPr>
              <a:t>I promise,</a:t>
            </a:r>
          </a:p>
          <a:p>
            <a:pPr algn="ctr" defTabSz="3429914"/>
            <a:r>
              <a:rPr lang="en-US" sz="6002" spc="375" dirty="0" smtClean="0">
                <a:solidFill>
                  <a:schemeClr val="bg1"/>
                </a:solidFill>
                <a:latin typeface="Montserrat Hairline" charset="0"/>
                <a:ea typeface="Montserrat Hairline" charset="0"/>
                <a:cs typeface="Montserrat Hairline" charset="0"/>
                <a:sym typeface="Bebas Neue" charset="0"/>
              </a:rPr>
              <a:t> to sell your home quickly,</a:t>
            </a:r>
          </a:p>
          <a:p>
            <a:pPr algn="ctr" defTabSz="3429914"/>
            <a:r>
              <a:rPr lang="en-US" sz="6002" spc="375" dirty="0">
                <a:solidFill>
                  <a:schemeClr val="bg1"/>
                </a:solidFill>
                <a:latin typeface="Montserrat Hairline" charset="0"/>
                <a:ea typeface="Montserrat Hairline" charset="0"/>
                <a:cs typeface="Montserrat Hairline" charset="0"/>
                <a:sym typeface="Bebas Neue" charset="0"/>
              </a:rPr>
              <a:t>f</a:t>
            </a:r>
            <a:r>
              <a:rPr lang="en-US" sz="6002" spc="375" dirty="0" smtClean="0">
                <a:solidFill>
                  <a:schemeClr val="bg1"/>
                </a:solidFill>
                <a:latin typeface="Montserrat Hairline" charset="0"/>
                <a:ea typeface="Montserrat Hairline" charset="0"/>
                <a:cs typeface="Montserrat Hairline" charset="0"/>
                <a:sym typeface="Bebas Neue" charset="0"/>
              </a:rPr>
              <a:t>or the best price,</a:t>
            </a:r>
          </a:p>
          <a:p>
            <a:pPr algn="ctr" defTabSz="3429914"/>
            <a:r>
              <a:rPr lang="en-US" sz="6002" spc="375" dirty="0">
                <a:solidFill>
                  <a:schemeClr val="bg1"/>
                </a:solidFill>
                <a:latin typeface="Montserrat Hairline" charset="0"/>
                <a:ea typeface="Montserrat Hairline" charset="0"/>
                <a:cs typeface="Montserrat Hairline" charset="0"/>
                <a:sym typeface="Bebas Neue" charset="0"/>
              </a:rPr>
              <a:t>w</a:t>
            </a:r>
            <a:r>
              <a:rPr lang="en-US" sz="6002" spc="375" dirty="0" smtClean="0">
                <a:solidFill>
                  <a:schemeClr val="bg1"/>
                </a:solidFill>
                <a:latin typeface="Montserrat Hairline" charset="0"/>
                <a:ea typeface="Montserrat Hairline" charset="0"/>
                <a:cs typeface="Montserrat Hairline" charset="0"/>
                <a:sym typeface="Bebas Neue" charset="0"/>
              </a:rPr>
              <a:t>ith the least hassle.</a:t>
            </a:r>
            <a:endParaRPr lang="en-US" sz="6002" spc="375" dirty="0">
              <a:solidFill>
                <a:schemeClr val="bg1"/>
              </a:solidFill>
              <a:latin typeface="Montserrat Hairline" charset="0"/>
              <a:ea typeface="Montserrat Hairline" charset="0"/>
              <a:cs typeface="Montserrat Hairline" charset="0"/>
              <a:sym typeface="Bebas Neue" charset="0"/>
            </a:endParaRPr>
          </a:p>
        </p:txBody>
      </p:sp>
      <p:grpSp>
        <p:nvGrpSpPr>
          <p:cNvPr id="10" name="Group 9"/>
          <p:cNvGrpSpPr/>
          <p:nvPr/>
        </p:nvGrpSpPr>
        <p:grpSpPr>
          <a:xfrm rot="10800000">
            <a:off x="9958044" y="6272530"/>
            <a:ext cx="1212843" cy="4276010"/>
            <a:chOff x="19021815" y="4800600"/>
            <a:chExt cx="1616703" cy="4797700"/>
          </a:xfrm>
        </p:grpSpPr>
        <p:grpSp>
          <p:nvGrpSpPr>
            <p:cNvPr id="9" name="Group 8"/>
            <p:cNvGrpSpPr/>
            <p:nvPr/>
          </p:nvGrpSpPr>
          <p:grpSpPr>
            <a:xfrm>
              <a:off x="19021815" y="4800600"/>
              <a:ext cx="1616703" cy="1600200"/>
              <a:chOff x="3053268" y="4800600"/>
              <a:chExt cx="1616703" cy="1600200"/>
            </a:xfrm>
          </p:grpSpPr>
          <p:cxnSp>
            <p:nvCxnSpPr>
              <p:cNvPr id="53" name="Straight Connector 52"/>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16200000">
              <a:off x="19021815" y="7989849"/>
              <a:ext cx="1616703" cy="1600200"/>
              <a:chOff x="3053268" y="4800600"/>
              <a:chExt cx="1616703" cy="1600200"/>
            </a:xfrm>
          </p:grpSpPr>
          <p:cxnSp>
            <p:nvCxnSpPr>
              <p:cNvPr id="62" name="Straight Connector 61"/>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a:off x="496983" y="6280564"/>
            <a:ext cx="1212843" cy="1200463"/>
            <a:chOff x="3053268" y="4800600"/>
            <a:chExt cx="1616703" cy="1600200"/>
          </a:xfrm>
        </p:grpSpPr>
        <p:cxnSp>
          <p:nvCxnSpPr>
            <p:cNvPr id="65" name="Straight Connector 64"/>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rot="16200000">
            <a:off x="489852" y="9341887"/>
            <a:ext cx="1212843" cy="1200463"/>
            <a:chOff x="3053268" y="4800600"/>
            <a:chExt cx="1616703" cy="1600200"/>
          </a:xfrm>
        </p:grpSpPr>
        <p:cxnSp>
          <p:nvCxnSpPr>
            <p:cNvPr id="68" name="Straight Connector 67"/>
            <p:cNvCxnSpPr/>
            <p:nvPr/>
          </p:nvCxnSpPr>
          <p:spPr>
            <a:xfrm flipV="1">
              <a:off x="3053268" y="4800600"/>
              <a:ext cx="1616703" cy="1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053268" y="4800601"/>
              <a:ext cx="0" cy="16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a:spLocks/>
          </p:cNvSpPr>
          <p:nvPr/>
        </p:nvSpPr>
        <p:spPr bwMode="auto">
          <a:xfrm>
            <a:off x="2427465" y="10302319"/>
            <a:ext cx="6652462"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r>
              <a:rPr lang="en-US" sz="3200" spc="375" dirty="0" smtClean="0">
                <a:solidFill>
                  <a:schemeClr val="bg1"/>
                </a:solidFill>
                <a:latin typeface="Montserrat Hairline" charset="0"/>
                <a:ea typeface="Montserrat Hairline" charset="0"/>
                <a:cs typeface="Montserrat Hairline" charset="0"/>
                <a:sym typeface="Bebas Neue" charset="0"/>
              </a:rPr>
              <a:t>Marcie James – Niwot Homes</a:t>
            </a:r>
            <a:endParaRPr lang="en-US" sz="3200" spc="375" dirty="0">
              <a:solidFill>
                <a:schemeClr val="bg1"/>
              </a:solidFill>
              <a:latin typeface="Montserrat Hairline" charset="0"/>
              <a:ea typeface="Montserrat Hairline" charset="0"/>
              <a:cs typeface="Montserrat Hairline" charset="0"/>
              <a:sym typeface="Bebas Neue" charset="0"/>
            </a:endParaRPr>
          </a:p>
        </p:txBody>
      </p:sp>
      <p:pic>
        <p:nvPicPr>
          <p:cNvPr id="3" name="Picture 2" descr="Niwot Homes Logo 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655598" y="1275800"/>
            <a:ext cx="2857500" cy="952500"/>
          </a:xfrm>
          <a:prstGeom prst="rect">
            <a:avLst/>
          </a:prstGeom>
        </p:spPr>
      </p:pic>
    </p:spTree>
    <p:extLst>
      <p:ext uri="{BB962C8B-B14F-4D97-AF65-F5344CB8AC3E}">
        <p14:creationId xmlns:p14="http://schemas.microsoft.com/office/powerpoint/2010/main" xmlns="" val="4244267946"/>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5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5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50000">
                                          <p:cBhvr additive="base">
                                            <p:cTn id="16" dur="750" fill="hold"/>
                                            <p:tgtEl>
                                              <p:spTgt spid="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50000">
                                          <p:cBhvr additive="base">
                                            <p:cTn id="19" dur="750" fill="hold"/>
                                            <p:tgtEl>
                                              <p:spTgt spid="67"/>
                                            </p:tgtEl>
                                            <p:attrNameLst>
                                              <p:attrName>ppt_x</p:attrName>
                                            </p:attrNameLst>
                                          </p:cBhvr>
                                          <p:tavLst>
                                            <p:tav tm="0">
                                              <p:val>
                                                <p:strVal val="#ppt_x"/>
                                              </p:val>
                                            </p:tav>
                                            <p:tav tm="100000">
                                              <p:val>
                                                <p:strVal val="#ppt_x"/>
                                              </p:val>
                                            </p:tav>
                                          </p:tavLst>
                                        </p:anim>
                                        <p:anim calcmode="lin" valueType="num" p14:bounceEnd="50000">
                                          <p:cBhvr additive="base">
                                            <p:cTn id="20" dur="75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75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4"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750" fill="hold"/>
                                            <p:tgtEl>
                                              <p:spTgt spid="67"/>
                                            </p:tgtEl>
                                            <p:attrNameLst>
                                              <p:attrName>ppt_x</p:attrName>
                                            </p:attrNameLst>
                                          </p:cBhvr>
                                          <p:tavLst>
                                            <p:tav tm="0">
                                              <p:val>
                                                <p:strVal val="#ppt_x"/>
                                              </p:val>
                                            </p:tav>
                                            <p:tav tm="100000">
                                              <p:val>
                                                <p:strVal val="#ppt_x"/>
                                              </p:val>
                                            </p:tav>
                                          </p:tavLst>
                                        </p:anim>
                                        <p:anim calcmode="lin" valueType="num">
                                          <p:cBhvr additive="base">
                                            <p:cTn id="20" dur="75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5113310" y="3542256"/>
            <a:ext cx="8094046" cy="518162"/>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731"/>
              </a:lnSpc>
            </a:pPr>
            <a:r>
              <a:rPr lang="en-US" b="1" dirty="0" smtClean="0">
                <a:solidFill>
                  <a:srgbClr val="000000"/>
                </a:solidFill>
                <a:latin typeface="Poppins Light" charset="0"/>
                <a:ea typeface="Poppins Light" charset="0"/>
                <a:cs typeface="Poppins Light" charset="0"/>
              </a:rPr>
              <a:t>Rock Solid in Boulder County Since 1962</a:t>
            </a:r>
            <a:endParaRPr lang="en-US" b="1" dirty="0">
              <a:solidFill>
                <a:srgbClr val="000000"/>
              </a:solidFill>
              <a:latin typeface="Poppins Light" charset="0"/>
              <a:ea typeface="Poppins Light" charset="0"/>
              <a:cs typeface="Poppins Light" charset="0"/>
            </a:endParaRPr>
          </a:p>
        </p:txBody>
      </p:sp>
      <p:sp>
        <p:nvSpPr>
          <p:cNvPr id="11" name="TextBox 10"/>
          <p:cNvSpPr txBox="1"/>
          <p:nvPr/>
        </p:nvSpPr>
        <p:spPr>
          <a:xfrm>
            <a:off x="1347639" y="9572347"/>
            <a:ext cx="15592472" cy="1553078"/>
          </a:xfrm>
          <a:prstGeom prst="rect">
            <a:avLst/>
          </a:prstGeom>
          <a:noFill/>
        </p:spPr>
        <p:txBody>
          <a:bodyPr wrap="square" lIns="0" tIns="0" rIns="0" bIns="0" numCol="1" spcCol="959784">
            <a:noAutofit/>
          </a:bodyPr>
          <a:lstStyle/>
          <a:p>
            <a:pPr algn="just">
              <a:lnSpc>
                <a:spcPts val="2843"/>
              </a:lnSpc>
            </a:pPr>
            <a:r>
              <a:rPr lang="en-US" sz="1800" dirty="0" smtClean="0">
                <a:solidFill>
                  <a:srgbClr val="000000"/>
                </a:solidFill>
                <a:latin typeface="Poppins Light" charset="0"/>
                <a:ea typeface="Poppins Light" charset="0"/>
                <a:cs typeface="Poppins Light" charset="0"/>
              </a:rPr>
              <a:t>Niwot Homes was founded in Niwot in 1962 when we were still a small railroad town that relied on sugar beet farming. Much has changed since then, not least the size of our wonderful town and the value of our homes. That’s good and bad as we’ve all prospered as our home values have appreciated but this has made it more difficult for new families to afford to live in Niwot. The point is that we’ve seen it all, the good times and the bad times, and always been there to guide our clients through unmatched real estate expertise and professional representation.</a:t>
            </a:r>
          </a:p>
          <a:p>
            <a:pPr algn="just">
              <a:lnSpc>
                <a:spcPts val="2843"/>
              </a:lnSpc>
            </a:pPr>
            <a:endParaRPr lang="en-US" sz="1800" dirty="0" smtClean="0">
              <a:solidFill>
                <a:srgbClr val="000000"/>
              </a:solidFill>
              <a:latin typeface="Poppins Light" charset="0"/>
              <a:ea typeface="Poppins Light" charset="0"/>
              <a:cs typeface="Poppins Light" charset="0"/>
            </a:endParaRPr>
          </a:p>
          <a:p>
            <a:pPr algn="just">
              <a:lnSpc>
                <a:spcPts val="2843"/>
              </a:lnSpc>
            </a:pPr>
            <a:endParaRPr lang="en-US" sz="1800" dirty="0">
              <a:solidFill>
                <a:srgbClr val="000000"/>
              </a:solidFill>
              <a:latin typeface="Poppins Light" charset="0"/>
              <a:ea typeface="Poppins Light" charset="0"/>
              <a:cs typeface="Poppins Light" charset="0"/>
            </a:endParaRPr>
          </a:p>
          <a:p>
            <a:pPr algn="just">
              <a:lnSpc>
                <a:spcPts val="2843"/>
              </a:lnSpc>
            </a:pPr>
            <a:r>
              <a:rPr lang="en-US" sz="2400" b="1" dirty="0" smtClean="0">
                <a:solidFill>
                  <a:srgbClr val="000000"/>
                </a:solidFill>
                <a:latin typeface="Poppins Light" charset="0"/>
                <a:ea typeface="Poppins Light" charset="0"/>
                <a:cs typeface="Poppins Light" charset="0"/>
              </a:rPr>
              <a:t>NIWOT HOMES </a:t>
            </a:r>
            <a:r>
              <a:rPr lang="mr-IN" sz="2400" b="1" dirty="0" smtClean="0">
                <a:solidFill>
                  <a:srgbClr val="000000"/>
                </a:solidFill>
                <a:latin typeface="Poppins Light" charset="0"/>
                <a:ea typeface="Poppins Light" charset="0"/>
                <a:cs typeface="Poppins Light" charset="0"/>
              </a:rPr>
              <a:t>–</a:t>
            </a:r>
            <a:r>
              <a:rPr lang="en-US" sz="2400" b="1" dirty="0" smtClean="0">
                <a:solidFill>
                  <a:srgbClr val="000000"/>
                </a:solidFill>
                <a:latin typeface="Poppins Light" charset="0"/>
                <a:ea typeface="Poppins Light" charset="0"/>
                <a:cs typeface="Poppins Light" charset="0"/>
              </a:rPr>
              <a:t> TOP SELLING REALTOR IN NIWOT EVERY YEAR SINCE 1984</a:t>
            </a:r>
            <a:r>
              <a:rPr lang="en-US" sz="2400" dirty="0" smtClean="0">
                <a:solidFill>
                  <a:srgbClr val="000000"/>
                </a:solidFill>
                <a:latin typeface="Poppins Light" charset="0"/>
                <a:ea typeface="Poppins Light" charset="0"/>
                <a:cs typeface="Poppins Light" charset="0"/>
              </a:rPr>
              <a:t> </a:t>
            </a:r>
            <a:r>
              <a:rPr lang="en-US" sz="2000" dirty="0" smtClean="0">
                <a:solidFill>
                  <a:srgbClr val="000000"/>
                </a:solidFill>
                <a:latin typeface="Poppins Light" charset="0"/>
                <a:ea typeface="Poppins Light" charset="0"/>
                <a:cs typeface="Poppins Light" charset="0"/>
              </a:rPr>
              <a:t>(Boulder Association of Realtors)</a:t>
            </a:r>
            <a:endParaRPr lang="en-US" sz="2000" dirty="0">
              <a:solidFill>
                <a:srgbClr val="000000"/>
              </a:solidFill>
              <a:latin typeface="Poppins Light" charset="0"/>
              <a:ea typeface="Poppins Light" charset="0"/>
              <a:cs typeface="Poppins Light" charset="0"/>
            </a:endParaRPr>
          </a:p>
        </p:txBody>
      </p:sp>
      <p:sp>
        <p:nvSpPr>
          <p:cNvPr id="6" name="Rectangle 5"/>
          <p:cNvSpPr>
            <a:spLocks/>
          </p:cNvSpPr>
          <p:nvPr/>
        </p:nvSpPr>
        <p:spPr bwMode="auto">
          <a:xfrm>
            <a:off x="5095540" y="2678896"/>
            <a:ext cx="8130431" cy="747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6000" b="1" spc="375" dirty="0">
                <a:solidFill>
                  <a:schemeClr val="tx2"/>
                </a:solidFill>
                <a:latin typeface="Montserrat" charset="0"/>
                <a:ea typeface="Montserrat" charset="0"/>
                <a:cs typeface="Montserrat" charset="0"/>
                <a:sym typeface="Bebas Neue" charset="0"/>
              </a:rPr>
              <a:t>COMPANY HISTORY</a:t>
            </a:r>
          </a:p>
        </p:txBody>
      </p:sp>
      <p:sp>
        <p:nvSpPr>
          <p:cNvPr id="7" name="TextBox 6"/>
          <p:cNvSpPr txBox="1"/>
          <p:nvPr/>
        </p:nvSpPr>
        <p:spPr>
          <a:xfrm>
            <a:off x="7621470" y="1866253"/>
            <a:ext cx="3072476" cy="584776"/>
          </a:xfrm>
          <a:prstGeom prst="rect">
            <a:avLst/>
          </a:prstGeom>
          <a:noFill/>
        </p:spPr>
        <p:txBody>
          <a:bodyPr wrap="none" rtlCol="0" anchor="ctr" anchorCtr="0">
            <a:spAutoFit/>
          </a:bodyPr>
          <a:lstStyle/>
          <a:p>
            <a:pPr algn="ctr"/>
            <a:r>
              <a:rPr lang="en-US" sz="3200" b="1" spc="225" dirty="0" smtClean="0">
                <a:solidFill>
                  <a:srgbClr val="000000"/>
                </a:solidFill>
                <a:latin typeface="Montserrat" charset="0"/>
                <a:ea typeface="Montserrat" charset="0"/>
                <a:cs typeface="Montserrat" charset="0"/>
              </a:rPr>
              <a:t>Niwot Homes</a:t>
            </a:r>
            <a:endParaRPr lang="en-US" sz="3200" b="1" spc="225" dirty="0">
              <a:solidFill>
                <a:srgbClr val="000000"/>
              </a:solidFill>
              <a:latin typeface="Montserrat" charset="0"/>
              <a:ea typeface="Montserrat" charset="0"/>
              <a:cs typeface="Montserrat" charset="0"/>
            </a:endParaRPr>
          </a:p>
        </p:txBody>
      </p:sp>
      <p:pic>
        <p:nvPicPr>
          <p:cNvPr id="2" name="Picture Placeholder 1" descr="Niwot Longs Peak.jpg"/>
          <p:cNvPicPr>
            <a:picLocks noGrp="1" noChangeAspect="1"/>
          </p:cNvPicPr>
          <p:nvPr>
            <p:ph type="pic" sz="quarter" idx="10"/>
          </p:nvPr>
        </p:nvPicPr>
        <p:blipFill rotWithShape="1">
          <a:blip r:embed="rId3" cstate="print">
            <a:extLst>
              <a:ext uri="{28A0092B-C50C-407E-A947-70E740481C1C}">
                <a14:useLocalDpi xmlns:a14="http://schemas.microsoft.com/office/drawing/2010/main" xmlns="" val="0"/>
              </a:ext>
            </a:extLst>
          </a:blip>
          <a:srcRect t="9880" b="50000"/>
          <a:stretch/>
        </p:blipFill>
        <p:spPr>
          <a:xfrm>
            <a:off x="979488" y="4999038"/>
            <a:ext cx="16346487" cy="3973512"/>
          </a:xfrm>
        </p:spPr>
      </p:pic>
      <p:pic>
        <p:nvPicPr>
          <p:cNvPr id="3" name="Picture 2" descr="Niwot Homes Log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771056" y="1102606"/>
            <a:ext cx="2857500" cy="952500"/>
          </a:xfrm>
          <a:prstGeom prst="rect">
            <a:avLst/>
          </a:prstGeom>
        </p:spPr>
      </p:pic>
    </p:spTree>
    <p:extLst>
      <p:ext uri="{BB962C8B-B14F-4D97-AF65-F5344CB8AC3E}">
        <p14:creationId xmlns:p14="http://schemas.microsoft.com/office/powerpoint/2010/main" xmlns="" val="786524490"/>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appy Female Client.jpg"/>
          <p:cNvPicPr>
            <a:picLocks noGrp="1" noChangeAspect="1"/>
          </p:cNvPicPr>
          <p:nvPr>
            <p:ph type="pic" sz="quarter" idx="24"/>
          </p:nvPr>
        </p:nvPicPr>
        <p:blipFill>
          <a:blip r:embed="rId2" cstate="print">
            <a:extLst>
              <a:ext uri="{28A0092B-C50C-407E-A947-70E740481C1C}">
                <a14:useLocalDpi xmlns:a14="http://schemas.microsoft.com/office/drawing/2010/main" xmlns="" val="0"/>
              </a:ext>
            </a:extLst>
          </a:blip>
          <a:srcRect t="16996" b="16996"/>
          <a:stretch>
            <a:fillRect/>
          </a:stretch>
        </p:blipFill>
        <p:spPr/>
      </p:pic>
      <p:pic>
        <p:nvPicPr>
          <p:cNvPr id="6" name="Picture Placeholder 5" descr="Young Couple 272x300.jpg"/>
          <p:cNvPicPr>
            <a:picLocks noGrp="1" noChangeAspect="1"/>
          </p:cNvPicPr>
          <p:nvPr>
            <p:ph type="pic" sz="quarter" idx="25"/>
          </p:nvPr>
        </p:nvPicPr>
        <p:blipFill>
          <a:blip r:embed="rId3" cstate="print">
            <a:extLst>
              <a:ext uri="{28A0092B-C50C-407E-A947-70E740481C1C}">
                <a14:useLocalDpi xmlns:a14="http://schemas.microsoft.com/office/drawing/2010/main" xmlns="" val="0"/>
              </a:ext>
            </a:extLst>
          </a:blip>
          <a:srcRect t="127" b="127"/>
          <a:stretch>
            <a:fillRect/>
          </a:stretch>
        </p:blipFill>
        <p:spPr/>
      </p:pic>
      <p:pic>
        <p:nvPicPr>
          <p:cNvPr id="7" name="Picture Placeholder 6"/>
          <p:cNvPicPr>
            <a:picLocks noGrp="1" noChangeAspect="1"/>
          </p:cNvPicPr>
          <p:nvPr>
            <p:ph type="pic" sz="quarter" idx="26"/>
          </p:nvPr>
        </p:nvPicPr>
        <p:blipFill>
          <a:blip r:embed="rId4" cstate="print">
            <a:extLst>
              <a:ext uri="{28A0092B-C50C-407E-A947-70E740481C1C}">
                <a14:useLocalDpi xmlns:a14="http://schemas.microsoft.com/office/drawing/2010/main" xmlns="" val="0"/>
              </a:ext>
            </a:extLst>
          </a:blip>
          <a:stretch>
            <a:fillRect/>
          </a:stretch>
        </p:blipFill>
        <p:spPr>
          <a:xfrm>
            <a:off x="2145354" y="4215161"/>
            <a:ext cx="3328174" cy="3662334"/>
          </a:xfrm>
        </p:spPr>
      </p:pic>
      <p:sp>
        <p:nvSpPr>
          <p:cNvPr id="19" name="Subtitle 2"/>
          <p:cNvSpPr txBox="1">
            <a:spLocks/>
          </p:cNvSpPr>
          <p:nvPr/>
        </p:nvSpPr>
        <p:spPr>
          <a:xfrm>
            <a:off x="7173463" y="9498810"/>
            <a:ext cx="3972979" cy="2253894"/>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731"/>
              </a:lnSpc>
            </a:pPr>
            <a:r>
              <a:rPr lang="en-US" sz="1800" dirty="0" smtClean="0">
                <a:solidFill>
                  <a:srgbClr val="000000"/>
                </a:solidFill>
                <a:latin typeface="Poppins Light" charset="0"/>
                <a:ea typeface="Poppins Light" charset="0"/>
                <a:cs typeface="Poppins Light" charset="0"/>
              </a:rPr>
              <a:t>“Marci is the ultimate professional. Unsurpassed knowledge of the Niwot market and great attention to the little things that helped us sell for above asking price. I highly recommend Marci.”</a:t>
            </a:r>
            <a:endParaRPr lang="en-US" sz="1800" dirty="0">
              <a:solidFill>
                <a:srgbClr val="000000"/>
              </a:solidFill>
              <a:latin typeface="Poppins Light" charset="0"/>
              <a:ea typeface="Poppins Light" charset="0"/>
              <a:cs typeface="Poppins Light" charset="0"/>
            </a:endParaRPr>
          </a:p>
        </p:txBody>
      </p:sp>
      <p:sp>
        <p:nvSpPr>
          <p:cNvPr id="20" name="TextBox 19"/>
          <p:cNvSpPr txBox="1"/>
          <p:nvPr/>
        </p:nvSpPr>
        <p:spPr>
          <a:xfrm>
            <a:off x="7632598" y="8882122"/>
            <a:ext cx="3024536" cy="461665"/>
          </a:xfrm>
          <a:prstGeom prst="rect">
            <a:avLst/>
          </a:prstGeom>
          <a:noFill/>
        </p:spPr>
        <p:txBody>
          <a:bodyPr wrap="none" rtlCol="0" anchor="ctr" anchorCtr="0">
            <a:spAutoFit/>
          </a:bodyPr>
          <a:lstStyle/>
          <a:p>
            <a:pPr algn="ctr"/>
            <a:r>
              <a:rPr lang="en-US" sz="2400" dirty="0" smtClean="0">
                <a:solidFill>
                  <a:schemeClr val="tx2"/>
                </a:solidFill>
                <a:latin typeface="Poppins Light" charset="0"/>
                <a:ea typeface="Poppins Light" charset="0"/>
                <a:cs typeface="Poppins Light" charset="0"/>
              </a:rPr>
              <a:t>SOLD Home in 2017</a:t>
            </a:r>
            <a:endParaRPr lang="en-US" sz="2400" dirty="0">
              <a:solidFill>
                <a:schemeClr val="tx2"/>
              </a:solidFill>
              <a:latin typeface="Poppins Light" charset="0"/>
              <a:ea typeface="Poppins Light" charset="0"/>
              <a:cs typeface="Poppins Light" charset="0"/>
            </a:endParaRPr>
          </a:p>
        </p:txBody>
      </p:sp>
      <p:sp>
        <p:nvSpPr>
          <p:cNvPr id="21" name="TextBox 20"/>
          <p:cNvSpPr txBox="1"/>
          <p:nvPr/>
        </p:nvSpPr>
        <p:spPr>
          <a:xfrm>
            <a:off x="7480054" y="8247207"/>
            <a:ext cx="3331110" cy="646331"/>
          </a:xfrm>
          <a:prstGeom prst="rect">
            <a:avLst/>
          </a:prstGeom>
          <a:noFill/>
        </p:spPr>
        <p:txBody>
          <a:bodyPr wrap="none" rtlCol="0" anchor="ctr" anchorCtr="0">
            <a:spAutoFit/>
          </a:bodyPr>
          <a:lstStyle/>
          <a:p>
            <a:pPr algn="ctr"/>
            <a:r>
              <a:rPr lang="en-US" b="1" dirty="0" smtClean="0">
                <a:solidFill>
                  <a:schemeClr val="tx2"/>
                </a:solidFill>
                <a:latin typeface="Montserrat Semi Bold" charset="0"/>
                <a:ea typeface="Montserrat Semi Bold" charset="0"/>
                <a:cs typeface="Montserrat Semi Bold" charset="0"/>
              </a:rPr>
              <a:t>GAIL FORBES</a:t>
            </a:r>
            <a:endParaRPr lang="en-US" b="1" dirty="0">
              <a:solidFill>
                <a:schemeClr val="tx2"/>
              </a:solidFill>
              <a:latin typeface="Montserrat Semi Bold" charset="0"/>
              <a:ea typeface="Montserrat Semi Bold" charset="0"/>
              <a:cs typeface="Montserrat Semi Bold" charset="0"/>
            </a:endParaRPr>
          </a:p>
        </p:txBody>
      </p:sp>
      <p:sp>
        <p:nvSpPr>
          <p:cNvPr id="22" name="Subtitle 2"/>
          <p:cNvSpPr txBox="1">
            <a:spLocks/>
          </p:cNvSpPr>
          <p:nvPr/>
        </p:nvSpPr>
        <p:spPr>
          <a:xfrm>
            <a:off x="12556314" y="9498810"/>
            <a:ext cx="4396708" cy="260411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731"/>
              </a:lnSpc>
            </a:pPr>
            <a:r>
              <a:rPr lang="en-US" sz="1800" dirty="0" smtClean="0">
                <a:solidFill>
                  <a:srgbClr val="000000"/>
                </a:solidFill>
                <a:latin typeface="Poppins Light" charset="0"/>
                <a:ea typeface="Poppins Light" charset="0"/>
                <a:cs typeface="Poppins Light" charset="0"/>
              </a:rPr>
              <a:t>“Marci took all the stress out of buying our first home. We would have been lost without her and too scared to make a decision. She’s cool, calm and knows the market like her own backyard. And did I mention her funny sense of humor?’ </a:t>
            </a:r>
            <a:r>
              <a:rPr lang="en-US" sz="1800" dirty="0">
                <a:solidFill>
                  <a:srgbClr val="000000"/>
                </a:solidFill>
                <a:latin typeface="Poppins Light" charset="0"/>
                <a:ea typeface="Poppins Light" charset="0"/>
                <a:cs typeface="Poppins Light" charset="0"/>
              </a:rPr>
              <a:t>M</a:t>
            </a:r>
            <a:r>
              <a:rPr lang="en-US" sz="1800" dirty="0" smtClean="0">
                <a:solidFill>
                  <a:srgbClr val="000000"/>
                </a:solidFill>
                <a:latin typeface="Poppins Light" charset="0"/>
                <a:ea typeface="Poppins Light" charset="0"/>
                <a:cs typeface="Poppins Light" charset="0"/>
              </a:rPr>
              <a:t>arci is our Realtor for life.”</a:t>
            </a:r>
            <a:endParaRPr lang="en-US" sz="1800" dirty="0">
              <a:solidFill>
                <a:srgbClr val="000000"/>
              </a:solidFill>
              <a:latin typeface="Poppins Light" charset="0"/>
              <a:ea typeface="Poppins Light" charset="0"/>
              <a:cs typeface="Poppins Light" charset="0"/>
            </a:endParaRPr>
          </a:p>
        </p:txBody>
      </p:sp>
      <p:sp>
        <p:nvSpPr>
          <p:cNvPr id="23" name="TextBox 22"/>
          <p:cNvSpPr txBox="1"/>
          <p:nvPr/>
        </p:nvSpPr>
        <p:spPr>
          <a:xfrm>
            <a:off x="12778979" y="8882122"/>
            <a:ext cx="3497472" cy="461665"/>
          </a:xfrm>
          <a:prstGeom prst="rect">
            <a:avLst/>
          </a:prstGeom>
          <a:noFill/>
        </p:spPr>
        <p:txBody>
          <a:bodyPr wrap="none" rtlCol="0" anchor="ctr" anchorCtr="0">
            <a:spAutoFit/>
          </a:bodyPr>
          <a:lstStyle/>
          <a:p>
            <a:pPr algn="ctr"/>
            <a:r>
              <a:rPr lang="en-US" sz="2400" dirty="0" smtClean="0">
                <a:solidFill>
                  <a:schemeClr val="tx2"/>
                </a:solidFill>
                <a:latin typeface="Poppins Light" charset="0"/>
                <a:ea typeface="Poppins Light" charset="0"/>
                <a:cs typeface="Poppins Light" charset="0"/>
              </a:rPr>
              <a:t>BOUGHT Home in 2017</a:t>
            </a:r>
            <a:endParaRPr lang="en-US" sz="2400" dirty="0">
              <a:solidFill>
                <a:schemeClr val="tx2"/>
              </a:solidFill>
              <a:latin typeface="Poppins Light" charset="0"/>
              <a:ea typeface="Poppins Light" charset="0"/>
              <a:cs typeface="Poppins Light" charset="0"/>
            </a:endParaRPr>
          </a:p>
        </p:txBody>
      </p:sp>
      <p:sp>
        <p:nvSpPr>
          <p:cNvPr id="26" name="TextBox 25"/>
          <p:cNvSpPr txBox="1"/>
          <p:nvPr/>
        </p:nvSpPr>
        <p:spPr>
          <a:xfrm>
            <a:off x="12775415" y="8208719"/>
            <a:ext cx="3506088" cy="646331"/>
          </a:xfrm>
          <a:prstGeom prst="rect">
            <a:avLst/>
          </a:prstGeom>
          <a:noFill/>
        </p:spPr>
        <p:txBody>
          <a:bodyPr wrap="none" rtlCol="0" anchor="ctr" anchorCtr="0">
            <a:spAutoFit/>
          </a:bodyPr>
          <a:lstStyle/>
          <a:p>
            <a:pPr algn="ctr"/>
            <a:r>
              <a:rPr lang="en-US" b="1" dirty="0" smtClean="0">
                <a:solidFill>
                  <a:schemeClr val="tx2"/>
                </a:solidFill>
                <a:latin typeface="Montserrat Semi Bold" charset="0"/>
                <a:ea typeface="Montserrat Semi Bold" charset="0"/>
                <a:cs typeface="Montserrat Semi Bold" charset="0"/>
              </a:rPr>
              <a:t>LOPEZ FAMILY</a:t>
            </a:r>
            <a:endParaRPr lang="en-US" b="1" dirty="0">
              <a:solidFill>
                <a:schemeClr val="tx2"/>
              </a:solidFill>
              <a:latin typeface="Montserrat Semi Bold" charset="0"/>
              <a:ea typeface="Montserrat Semi Bold" charset="0"/>
              <a:cs typeface="Montserrat Semi Bold" charset="0"/>
            </a:endParaRPr>
          </a:p>
        </p:txBody>
      </p:sp>
      <p:sp>
        <p:nvSpPr>
          <p:cNvPr id="27" name="Subtitle 2"/>
          <p:cNvSpPr txBox="1">
            <a:spLocks/>
          </p:cNvSpPr>
          <p:nvPr/>
        </p:nvSpPr>
        <p:spPr>
          <a:xfrm>
            <a:off x="1835904" y="9475719"/>
            <a:ext cx="3972979" cy="2253894"/>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731"/>
              </a:lnSpc>
            </a:pPr>
            <a:r>
              <a:rPr lang="en-US" sz="1800" dirty="0" smtClean="0">
                <a:solidFill>
                  <a:srgbClr val="000000"/>
                </a:solidFill>
                <a:latin typeface="Poppins Light" charset="0"/>
                <a:ea typeface="Poppins Light" charset="0"/>
                <a:cs typeface="Poppins Light" charset="0"/>
              </a:rPr>
              <a:t>“Marci was with me every step of the way. As a new mother I was really grateful for how Marci worked around our family schedule and made everything run smoothly and on time.”</a:t>
            </a:r>
            <a:endParaRPr lang="en-US" sz="1800" dirty="0">
              <a:solidFill>
                <a:srgbClr val="000000"/>
              </a:solidFill>
              <a:latin typeface="Poppins Light" charset="0"/>
              <a:ea typeface="Poppins Light" charset="0"/>
              <a:cs typeface="Poppins Light" charset="0"/>
            </a:endParaRPr>
          </a:p>
        </p:txBody>
      </p:sp>
      <p:sp>
        <p:nvSpPr>
          <p:cNvPr id="28" name="TextBox 27"/>
          <p:cNvSpPr txBox="1"/>
          <p:nvPr/>
        </p:nvSpPr>
        <p:spPr>
          <a:xfrm>
            <a:off x="2295039" y="8859031"/>
            <a:ext cx="3024536" cy="461665"/>
          </a:xfrm>
          <a:prstGeom prst="rect">
            <a:avLst/>
          </a:prstGeom>
          <a:noFill/>
        </p:spPr>
        <p:txBody>
          <a:bodyPr wrap="none" rtlCol="0" anchor="ctr" anchorCtr="0">
            <a:spAutoFit/>
          </a:bodyPr>
          <a:lstStyle/>
          <a:p>
            <a:pPr algn="ctr"/>
            <a:r>
              <a:rPr lang="en-US" sz="2400" dirty="0" smtClean="0">
                <a:solidFill>
                  <a:schemeClr val="tx2"/>
                </a:solidFill>
                <a:latin typeface="Poppins Light" charset="0"/>
                <a:ea typeface="Poppins Light" charset="0"/>
                <a:cs typeface="Poppins Light" charset="0"/>
              </a:rPr>
              <a:t>SOLD Home in 2016</a:t>
            </a:r>
            <a:endParaRPr lang="en-US" sz="2400" dirty="0">
              <a:solidFill>
                <a:schemeClr val="tx2"/>
              </a:solidFill>
              <a:latin typeface="Poppins Light" charset="0"/>
              <a:ea typeface="Poppins Light" charset="0"/>
              <a:cs typeface="Poppins Light" charset="0"/>
            </a:endParaRPr>
          </a:p>
        </p:txBody>
      </p:sp>
      <p:sp>
        <p:nvSpPr>
          <p:cNvPr id="29" name="TextBox 28"/>
          <p:cNvSpPr txBox="1"/>
          <p:nvPr/>
        </p:nvSpPr>
        <p:spPr>
          <a:xfrm>
            <a:off x="2176646" y="8208719"/>
            <a:ext cx="3262807" cy="646331"/>
          </a:xfrm>
          <a:prstGeom prst="rect">
            <a:avLst/>
          </a:prstGeom>
          <a:noFill/>
        </p:spPr>
        <p:txBody>
          <a:bodyPr wrap="none" rtlCol="0" anchor="ctr" anchorCtr="0">
            <a:spAutoFit/>
          </a:bodyPr>
          <a:lstStyle/>
          <a:p>
            <a:pPr algn="ctr"/>
            <a:r>
              <a:rPr lang="en-US" b="1" dirty="0" smtClean="0">
                <a:solidFill>
                  <a:schemeClr val="tx2"/>
                </a:solidFill>
                <a:latin typeface="Montserrat Semi Bold" charset="0"/>
                <a:ea typeface="Montserrat Semi Bold" charset="0"/>
                <a:cs typeface="Montserrat Semi Bold" charset="0"/>
              </a:rPr>
              <a:t>LILY WALDEN</a:t>
            </a:r>
            <a:endParaRPr lang="en-US" b="1" dirty="0">
              <a:solidFill>
                <a:schemeClr val="tx2"/>
              </a:solidFill>
              <a:latin typeface="Montserrat Semi Bold" charset="0"/>
              <a:ea typeface="Montserrat Semi Bold" charset="0"/>
              <a:cs typeface="Montserrat Semi Bold" charset="0"/>
            </a:endParaRPr>
          </a:p>
        </p:txBody>
      </p:sp>
      <p:sp>
        <p:nvSpPr>
          <p:cNvPr id="30" name="Rectangle 29"/>
          <p:cNvSpPr>
            <a:spLocks/>
          </p:cNvSpPr>
          <p:nvPr/>
        </p:nvSpPr>
        <p:spPr bwMode="auto">
          <a:xfrm>
            <a:off x="5745876" y="2671201"/>
            <a:ext cx="6829769" cy="76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6600" b="1" spc="375" dirty="0">
                <a:solidFill>
                  <a:schemeClr val="tx2"/>
                </a:solidFill>
                <a:latin typeface="Montserrat" charset="0"/>
                <a:ea typeface="Montserrat" charset="0"/>
                <a:cs typeface="Montserrat" charset="0"/>
                <a:sym typeface="Bebas Neue" charset="0"/>
              </a:rPr>
              <a:t>TESTIMONIALS</a:t>
            </a:r>
          </a:p>
        </p:txBody>
      </p:sp>
      <p:sp>
        <p:nvSpPr>
          <p:cNvPr id="31" name="TextBox 30"/>
          <p:cNvSpPr txBox="1"/>
          <p:nvPr/>
        </p:nvSpPr>
        <p:spPr>
          <a:xfrm>
            <a:off x="6034862" y="1827680"/>
            <a:ext cx="6245695" cy="523220"/>
          </a:xfrm>
          <a:prstGeom prst="rect">
            <a:avLst/>
          </a:prstGeom>
          <a:noFill/>
        </p:spPr>
        <p:txBody>
          <a:bodyPr wrap="none" rtlCol="0" anchor="ctr" anchorCtr="0">
            <a:spAutoFit/>
          </a:bodyPr>
          <a:lstStyle/>
          <a:p>
            <a:pPr algn="ctr"/>
            <a:r>
              <a:rPr lang="en-US" sz="2800" b="1" spc="225" dirty="0" smtClean="0">
                <a:solidFill>
                  <a:schemeClr val="bg1">
                    <a:lumMod val="85000"/>
                  </a:schemeClr>
                </a:solidFill>
                <a:latin typeface="Montserrat" charset="0"/>
                <a:ea typeface="Montserrat" charset="0"/>
                <a:cs typeface="Montserrat" charset="0"/>
              </a:rPr>
              <a:t>OUR PROVEN TRACK RECORD</a:t>
            </a:r>
            <a:endParaRPr lang="en-US" sz="2800" b="1" spc="225" dirty="0">
              <a:solidFill>
                <a:schemeClr val="bg1">
                  <a:lumMod val="85000"/>
                </a:schemeClr>
              </a:solidFill>
              <a:latin typeface="Montserrat" charset="0"/>
              <a:ea typeface="Montserrat" charset="0"/>
              <a:cs typeface="Montserrat" charset="0"/>
            </a:endParaRPr>
          </a:p>
        </p:txBody>
      </p:sp>
      <p:sp>
        <p:nvSpPr>
          <p:cNvPr id="32" name="Rectangle 31"/>
          <p:cNvSpPr/>
          <p:nvPr/>
        </p:nvSpPr>
        <p:spPr>
          <a:xfrm>
            <a:off x="8474752" y="3592447"/>
            <a:ext cx="1371957" cy="1028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Tree>
    <p:extLst>
      <p:ext uri="{BB962C8B-B14F-4D97-AF65-F5344CB8AC3E}">
        <p14:creationId xmlns:p14="http://schemas.microsoft.com/office/powerpoint/2010/main" xmlns="" val="2870935135"/>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50000">
                                          <p:cBhvr additive="base">
                                            <p:cTn id="11"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50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50000">
                                          <p:cBhvr additive="base">
                                            <p:cTn id="23"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50000">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14:bounceEnd="50000">
                                          <p:cBhvr additive="base">
                                            <p:cTn id="2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50000">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14:bounceEnd="50000">
                                          <p:cBhvr additive="base">
                                            <p:cTn id="31"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0000">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14:bounceEnd="50000">
                                          <p:cBhvr additive="base">
                                            <p:cTn id="35"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14:presetBounceEnd="50000">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14:bounceEnd="50000">
                                          <p:cBhvr additive="base">
                                            <p:cTn id="39"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6" grpId="0"/>
          <p:bldP spid="27" grpId="0"/>
          <p:bldP spid="28" grpId="0"/>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6" grpId="0"/>
          <p:bldP spid="27" grpId="0"/>
          <p:bldP spid="28" grpId="0"/>
          <p:bldP spid="2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507262" y="5486782"/>
            <a:ext cx="3175805" cy="3361295"/>
            <a:chOff x="7341103" y="5030185"/>
            <a:chExt cx="4233304" cy="4480560"/>
          </a:xfrm>
        </p:grpSpPr>
        <p:sp>
          <p:nvSpPr>
            <p:cNvPr id="41" name="Subtitle 2"/>
            <p:cNvSpPr txBox="1">
              <a:spLocks/>
            </p:cNvSpPr>
            <p:nvPr/>
          </p:nvSpPr>
          <p:spPr>
            <a:xfrm>
              <a:off x="7341103" y="7564192"/>
              <a:ext cx="4233304" cy="1231051"/>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031"/>
                </a:lnSpc>
              </a:pPr>
              <a:r>
                <a:rPr lang="en-US" sz="1800" dirty="0" smtClean="0">
                  <a:solidFill>
                    <a:srgbClr val="000000"/>
                  </a:solidFill>
                  <a:latin typeface="Poppins Light" charset="0"/>
                  <a:ea typeface="Poppins Light" charset="0"/>
                  <a:cs typeface="Poppins Light" charset="0"/>
                </a:rPr>
                <a:t>#1 in Total Closed Sales in Niwot  (MLS Data)</a:t>
              </a:r>
              <a:endParaRPr lang="en-US" sz="1800" dirty="0">
                <a:solidFill>
                  <a:srgbClr val="000000"/>
                </a:solidFill>
                <a:latin typeface="Poppins Light" charset="0"/>
                <a:ea typeface="Poppins Light" charset="0"/>
                <a:cs typeface="Poppins Light" charset="0"/>
              </a:endParaRPr>
            </a:p>
          </p:txBody>
        </p:sp>
        <p:sp>
          <p:nvSpPr>
            <p:cNvPr id="42" name="TextBox 41"/>
            <p:cNvSpPr txBox="1"/>
            <p:nvPr/>
          </p:nvSpPr>
          <p:spPr>
            <a:xfrm>
              <a:off x="7469662" y="6900110"/>
              <a:ext cx="3938666" cy="554058"/>
            </a:xfrm>
            <a:prstGeom prst="rect">
              <a:avLst/>
            </a:prstGeom>
            <a:noFill/>
          </p:spPr>
          <p:txBody>
            <a:bodyPr wrap="none" rtlCol="0" anchor="ctr" anchorCtr="0">
              <a:spAutoFit/>
            </a:bodyPr>
            <a:lstStyle/>
            <a:p>
              <a:pPr algn="ctr"/>
              <a:r>
                <a:rPr lang="en-US" sz="2101" b="1" dirty="0" smtClean="0">
                  <a:solidFill>
                    <a:schemeClr val="tx2"/>
                  </a:solidFill>
                  <a:latin typeface="Poppins SemiBold" charset="0"/>
                  <a:ea typeface="Poppins SemiBold" charset="0"/>
                  <a:cs typeface="Poppins SemiBold" charset="0"/>
                </a:rPr>
                <a:t>2017 CLOSED SALES</a:t>
              </a:r>
              <a:endParaRPr lang="en-US" sz="2101" b="1" dirty="0">
                <a:solidFill>
                  <a:schemeClr val="tx2"/>
                </a:solidFill>
                <a:latin typeface="Poppins SemiBold" charset="0"/>
                <a:ea typeface="Poppins SemiBold" charset="0"/>
                <a:cs typeface="Poppins SemiBold" charset="0"/>
              </a:endParaRPr>
            </a:p>
          </p:txBody>
        </p:sp>
        <p:sp>
          <p:nvSpPr>
            <p:cNvPr id="50" name="Rectangle 49"/>
            <p:cNvSpPr>
              <a:spLocks/>
            </p:cNvSpPr>
            <p:nvPr/>
          </p:nvSpPr>
          <p:spPr bwMode="auto">
            <a:xfrm>
              <a:off x="8930573" y="5510467"/>
              <a:ext cx="1062529" cy="9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5251" spc="375" dirty="0" smtClean="0">
                  <a:solidFill>
                    <a:schemeClr val="tx2"/>
                  </a:solidFill>
                  <a:latin typeface="Montserrat Ultra Light" charset="0"/>
                  <a:ea typeface="Montserrat Ultra Light" charset="0"/>
                  <a:cs typeface="Montserrat Ultra Light" charset="0"/>
                  <a:sym typeface="Bebas Neue" charset="0"/>
                </a:rPr>
                <a:t>27</a:t>
              </a:r>
              <a:endParaRPr lang="en-US" sz="5251" spc="375" dirty="0">
                <a:solidFill>
                  <a:schemeClr val="tx2"/>
                </a:solidFill>
                <a:latin typeface="Montserrat Ultra Light" charset="0"/>
                <a:ea typeface="Montserrat Ultra Light" charset="0"/>
                <a:cs typeface="Montserrat Ultra Light" charset="0"/>
                <a:sym typeface="Bebas Neue" charset="0"/>
              </a:endParaRPr>
            </a:p>
          </p:txBody>
        </p:sp>
        <p:cxnSp>
          <p:nvCxnSpPr>
            <p:cNvPr id="51" name="Straight Connector 50"/>
            <p:cNvCxnSpPr/>
            <p:nvPr/>
          </p:nvCxnSpPr>
          <p:spPr>
            <a:xfrm>
              <a:off x="8657161" y="9510745"/>
              <a:ext cx="16011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394923" y="5030185"/>
              <a:ext cx="41794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9305540" y="5471239"/>
            <a:ext cx="3175805" cy="5150966"/>
            <a:chOff x="12660661" y="5030185"/>
            <a:chExt cx="4233304" cy="6866167"/>
          </a:xfrm>
        </p:grpSpPr>
        <p:sp>
          <p:nvSpPr>
            <p:cNvPr id="53" name="Subtitle 2"/>
            <p:cNvSpPr txBox="1">
              <a:spLocks/>
            </p:cNvSpPr>
            <p:nvPr/>
          </p:nvSpPr>
          <p:spPr>
            <a:xfrm>
              <a:off x="12660661" y="7564192"/>
              <a:ext cx="4233304" cy="2785432"/>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031"/>
                </a:lnSpc>
              </a:pPr>
              <a:r>
                <a:rPr lang="en-US" sz="1800" dirty="0" smtClean="0">
                  <a:solidFill>
                    <a:srgbClr val="000000"/>
                  </a:solidFill>
                  <a:latin typeface="Poppins Light" charset="0"/>
                  <a:ea typeface="Poppins Light" charset="0"/>
                  <a:cs typeface="Poppins Light" charset="0"/>
                </a:rPr>
                <a:t>Owner of the Niwot Homeowner Portal, Official Niwot Facebook Page, Niwot Buyer List and Local Marketing Platform</a:t>
              </a:r>
              <a:endParaRPr lang="en-US" sz="1800" dirty="0">
                <a:solidFill>
                  <a:srgbClr val="000000"/>
                </a:solidFill>
                <a:latin typeface="Poppins Light" charset="0"/>
                <a:ea typeface="Poppins Light" charset="0"/>
                <a:cs typeface="Poppins Light" charset="0"/>
              </a:endParaRPr>
            </a:p>
          </p:txBody>
        </p:sp>
        <p:sp>
          <p:nvSpPr>
            <p:cNvPr id="54" name="TextBox 53"/>
            <p:cNvSpPr txBox="1"/>
            <p:nvPr/>
          </p:nvSpPr>
          <p:spPr>
            <a:xfrm>
              <a:off x="13348373" y="6900110"/>
              <a:ext cx="2820356" cy="554058"/>
            </a:xfrm>
            <a:prstGeom prst="rect">
              <a:avLst/>
            </a:prstGeom>
            <a:noFill/>
          </p:spPr>
          <p:txBody>
            <a:bodyPr wrap="none" rtlCol="0" anchor="ctr" anchorCtr="0">
              <a:spAutoFit/>
            </a:bodyPr>
            <a:lstStyle/>
            <a:p>
              <a:pPr algn="ctr"/>
              <a:r>
                <a:rPr lang="en-US" sz="2101" b="1" dirty="0" smtClean="0">
                  <a:solidFill>
                    <a:schemeClr val="tx2"/>
                  </a:solidFill>
                  <a:latin typeface="Poppins SemiBold" charset="0"/>
                  <a:ea typeface="Poppins SemiBold" charset="0"/>
                  <a:cs typeface="Poppins SemiBold" charset="0"/>
                </a:rPr>
                <a:t>BUYER LEADS</a:t>
              </a:r>
              <a:endParaRPr lang="en-US" sz="2101" b="1" dirty="0">
                <a:solidFill>
                  <a:schemeClr val="tx2"/>
                </a:solidFill>
                <a:latin typeface="Poppins SemiBold" charset="0"/>
                <a:ea typeface="Poppins SemiBold" charset="0"/>
                <a:cs typeface="Poppins SemiBold" charset="0"/>
              </a:endParaRPr>
            </a:p>
          </p:txBody>
        </p:sp>
        <p:sp>
          <p:nvSpPr>
            <p:cNvPr id="55" name="Rectangle 54"/>
            <p:cNvSpPr>
              <a:spLocks/>
            </p:cNvSpPr>
            <p:nvPr/>
          </p:nvSpPr>
          <p:spPr bwMode="auto">
            <a:xfrm>
              <a:off x="13530069" y="5510467"/>
              <a:ext cx="2502652" cy="9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5251" spc="375" dirty="0">
                  <a:solidFill>
                    <a:schemeClr val="tx2"/>
                  </a:solidFill>
                  <a:latin typeface="Montserrat Ultra Light" charset="0"/>
                  <a:ea typeface="Montserrat Ultra Light" charset="0"/>
                  <a:cs typeface="Montserrat Ultra Light" charset="0"/>
                  <a:sym typeface="Bebas Neue" charset="0"/>
                </a:rPr>
                <a:t>1</a:t>
              </a:r>
              <a:r>
                <a:rPr lang="en-US" sz="5251" spc="375" dirty="0" smtClean="0">
                  <a:solidFill>
                    <a:schemeClr val="tx2"/>
                  </a:solidFill>
                  <a:latin typeface="Montserrat Ultra Light" charset="0"/>
                  <a:ea typeface="Montserrat Ultra Light" charset="0"/>
                  <a:cs typeface="Montserrat Ultra Light" charset="0"/>
                  <a:sym typeface="Bebas Neue" charset="0"/>
                </a:rPr>
                <a:t>,263</a:t>
              </a:r>
              <a:endParaRPr lang="en-US" sz="5251" spc="375" dirty="0">
                <a:solidFill>
                  <a:schemeClr val="tx2"/>
                </a:solidFill>
                <a:latin typeface="Montserrat Ultra Light" charset="0"/>
                <a:ea typeface="Montserrat Ultra Light" charset="0"/>
                <a:cs typeface="Montserrat Ultra Light" charset="0"/>
                <a:sym typeface="Bebas Neue" charset="0"/>
              </a:endParaRPr>
            </a:p>
          </p:txBody>
        </p:sp>
        <p:cxnSp>
          <p:nvCxnSpPr>
            <p:cNvPr id="56" name="Straight Connector 55"/>
            <p:cNvCxnSpPr/>
            <p:nvPr/>
          </p:nvCxnSpPr>
          <p:spPr>
            <a:xfrm>
              <a:off x="13976720" y="11896352"/>
              <a:ext cx="16011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2714481" y="5030185"/>
              <a:ext cx="41794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3330934" y="5486782"/>
            <a:ext cx="3175805" cy="3361295"/>
            <a:chOff x="17769950" y="5030185"/>
            <a:chExt cx="4233304" cy="4480560"/>
          </a:xfrm>
        </p:grpSpPr>
        <p:sp>
          <p:nvSpPr>
            <p:cNvPr id="58" name="Subtitle 2"/>
            <p:cNvSpPr txBox="1">
              <a:spLocks/>
            </p:cNvSpPr>
            <p:nvPr/>
          </p:nvSpPr>
          <p:spPr>
            <a:xfrm>
              <a:off x="17769950" y="7564192"/>
              <a:ext cx="4233304" cy="1231051"/>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031"/>
                </a:lnSpc>
              </a:pPr>
              <a:r>
                <a:rPr lang="en-US" sz="1800" dirty="0" smtClean="0">
                  <a:solidFill>
                    <a:srgbClr val="000000"/>
                  </a:solidFill>
                  <a:latin typeface="Poppins Light" charset="0"/>
                  <a:ea typeface="Poppins Light" charset="0"/>
                  <a:cs typeface="Poppins Light" charset="0"/>
                </a:rPr>
                <a:t>Advertising and Marketing Spend Year To Date</a:t>
              </a:r>
              <a:endParaRPr lang="en-US" sz="1800" dirty="0">
                <a:solidFill>
                  <a:srgbClr val="000000"/>
                </a:solidFill>
                <a:latin typeface="Poppins Light" charset="0"/>
                <a:ea typeface="Poppins Light" charset="0"/>
                <a:cs typeface="Poppins Light" charset="0"/>
              </a:endParaRPr>
            </a:p>
          </p:txBody>
        </p:sp>
        <p:sp>
          <p:nvSpPr>
            <p:cNvPr id="59" name="TextBox 58"/>
            <p:cNvSpPr txBox="1"/>
            <p:nvPr/>
          </p:nvSpPr>
          <p:spPr>
            <a:xfrm>
              <a:off x="17849320" y="6900110"/>
              <a:ext cx="4037047" cy="554058"/>
            </a:xfrm>
            <a:prstGeom prst="rect">
              <a:avLst/>
            </a:prstGeom>
            <a:noFill/>
          </p:spPr>
          <p:txBody>
            <a:bodyPr wrap="none" rtlCol="0" anchor="ctr" anchorCtr="0">
              <a:spAutoFit/>
            </a:bodyPr>
            <a:lstStyle/>
            <a:p>
              <a:pPr algn="ctr"/>
              <a:r>
                <a:rPr lang="en-US" sz="2101" b="1" dirty="0" smtClean="0">
                  <a:solidFill>
                    <a:schemeClr val="tx2"/>
                  </a:solidFill>
                  <a:latin typeface="Poppins SemiBold" charset="0"/>
                  <a:ea typeface="Poppins SemiBold" charset="0"/>
                  <a:cs typeface="Poppins SemiBold" charset="0"/>
                </a:rPr>
                <a:t>MARKETING BUDGET </a:t>
              </a:r>
              <a:endParaRPr lang="en-US" sz="2101" b="1" dirty="0">
                <a:solidFill>
                  <a:schemeClr val="tx2"/>
                </a:solidFill>
                <a:latin typeface="Poppins SemiBold" charset="0"/>
                <a:ea typeface="Poppins SemiBold" charset="0"/>
                <a:cs typeface="Poppins SemiBold" charset="0"/>
              </a:endParaRPr>
            </a:p>
          </p:txBody>
        </p:sp>
        <p:sp>
          <p:nvSpPr>
            <p:cNvPr id="60" name="Rectangle 59"/>
            <p:cNvSpPr>
              <a:spLocks/>
            </p:cNvSpPr>
            <p:nvPr/>
          </p:nvSpPr>
          <p:spPr bwMode="auto">
            <a:xfrm>
              <a:off x="18076044" y="5510467"/>
              <a:ext cx="3629284" cy="9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5251" spc="375" dirty="0" smtClean="0">
                  <a:solidFill>
                    <a:schemeClr val="tx2"/>
                  </a:solidFill>
                  <a:latin typeface="Montserrat Ultra Light" charset="0"/>
                  <a:ea typeface="Montserrat Ultra Light" charset="0"/>
                  <a:cs typeface="Montserrat Ultra Light" charset="0"/>
                  <a:sym typeface="Bebas Neue" charset="0"/>
                </a:rPr>
                <a:t>$45,938</a:t>
              </a:r>
              <a:endParaRPr lang="en-US" sz="5251" spc="375" dirty="0">
                <a:solidFill>
                  <a:schemeClr val="tx2"/>
                </a:solidFill>
                <a:latin typeface="Montserrat Ultra Light" charset="0"/>
                <a:ea typeface="Montserrat Ultra Light" charset="0"/>
                <a:cs typeface="Montserrat Ultra Light" charset="0"/>
                <a:sym typeface="Bebas Neue" charset="0"/>
              </a:endParaRPr>
            </a:p>
          </p:txBody>
        </p:sp>
        <p:cxnSp>
          <p:nvCxnSpPr>
            <p:cNvPr id="65" name="Straight Connector 64"/>
            <p:cNvCxnSpPr/>
            <p:nvPr/>
          </p:nvCxnSpPr>
          <p:spPr>
            <a:xfrm>
              <a:off x="19086008" y="9510745"/>
              <a:ext cx="16011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7823770" y="5030185"/>
              <a:ext cx="41794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516554" y="5486782"/>
            <a:ext cx="3175805" cy="3361295"/>
            <a:chOff x="2021545" y="5030185"/>
            <a:chExt cx="4233304" cy="4480560"/>
          </a:xfrm>
        </p:grpSpPr>
        <p:sp>
          <p:nvSpPr>
            <p:cNvPr id="67" name="Subtitle 2"/>
            <p:cNvSpPr txBox="1">
              <a:spLocks/>
            </p:cNvSpPr>
            <p:nvPr/>
          </p:nvSpPr>
          <p:spPr>
            <a:xfrm>
              <a:off x="2021545" y="7564192"/>
              <a:ext cx="4233304" cy="1231051"/>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031"/>
                </a:lnSpc>
              </a:pPr>
              <a:r>
                <a:rPr lang="en-US" sz="1800" dirty="0" smtClean="0">
                  <a:solidFill>
                    <a:srgbClr val="000000"/>
                  </a:solidFill>
                  <a:latin typeface="Poppins Light" charset="0"/>
                  <a:ea typeface="Poppins Light" charset="0"/>
                  <a:cs typeface="Poppins Light" charset="0"/>
                </a:rPr>
                <a:t>#1 in Total Sales Volume in Niwot (MLS Data)</a:t>
              </a:r>
              <a:endParaRPr lang="en-US" sz="1800" dirty="0">
                <a:solidFill>
                  <a:srgbClr val="000000"/>
                </a:solidFill>
                <a:latin typeface="Poppins Light" charset="0"/>
                <a:ea typeface="Poppins Light" charset="0"/>
                <a:cs typeface="Poppins Light" charset="0"/>
              </a:endParaRPr>
            </a:p>
          </p:txBody>
        </p:sp>
        <p:sp>
          <p:nvSpPr>
            <p:cNvPr id="68" name="TextBox 67"/>
            <p:cNvSpPr txBox="1"/>
            <p:nvPr/>
          </p:nvSpPr>
          <p:spPr>
            <a:xfrm>
              <a:off x="2948281" y="6900110"/>
              <a:ext cx="2342309" cy="554058"/>
            </a:xfrm>
            <a:prstGeom prst="rect">
              <a:avLst/>
            </a:prstGeom>
            <a:noFill/>
          </p:spPr>
          <p:txBody>
            <a:bodyPr wrap="none" rtlCol="0" anchor="ctr" anchorCtr="0">
              <a:spAutoFit/>
            </a:bodyPr>
            <a:lstStyle/>
            <a:p>
              <a:pPr algn="ctr"/>
              <a:r>
                <a:rPr lang="en-US" sz="2101" b="1" dirty="0" smtClean="0">
                  <a:solidFill>
                    <a:schemeClr val="tx2"/>
                  </a:solidFill>
                  <a:latin typeface="Poppins SemiBold" charset="0"/>
                  <a:ea typeface="Poppins SemiBold" charset="0"/>
                  <a:cs typeface="Poppins SemiBold" charset="0"/>
                </a:rPr>
                <a:t>2017 SALES </a:t>
              </a:r>
              <a:endParaRPr lang="en-US" sz="2101" b="1" dirty="0">
                <a:solidFill>
                  <a:schemeClr val="tx2"/>
                </a:solidFill>
                <a:latin typeface="Poppins SemiBold" charset="0"/>
                <a:ea typeface="Poppins SemiBold" charset="0"/>
                <a:cs typeface="Poppins SemiBold" charset="0"/>
              </a:endParaRPr>
            </a:p>
          </p:txBody>
        </p:sp>
        <p:sp>
          <p:nvSpPr>
            <p:cNvPr id="69" name="Rectangle 68"/>
            <p:cNvSpPr>
              <a:spLocks/>
            </p:cNvSpPr>
            <p:nvPr/>
          </p:nvSpPr>
          <p:spPr bwMode="auto">
            <a:xfrm>
              <a:off x="2203382" y="5510467"/>
              <a:ext cx="3877794" cy="9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5251" spc="375" dirty="0" smtClean="0">
                  <a:solidFill>
                    <a:schemeClr val="tx2"/>
                  </a:solidFill>
                  <a:latin typeface="Montserrat Ultra Light" charset="0"/>
                  <a:ea typeface="Montserrat Ultra Light" charset="0"/>
                  <a:cs typeface="Montserrat Ultra Light" charset="0"/>
                  <a:sym typeface="Bebas Neue" charset="0"/>
                </a:rPr>
                <a:t>$18.56M</a:t>
              </a:r>
              <a:endParaRPr lang="en-US" sz="5251" spc="375" dirty="0">
                <a:solidFill>
                  <a:schemeClr val="tx2"/>
                </a:solidFill>
                <a:latin typeface="Montserrat Ultra Light" charset="0"/>
                <a:ea typeface="Montserrat Ultra Light" charset="0"/>
                <a:cs typeface="Montserrat Ultra Light" charset="0"/>
                <a:sym typeface="Bebas Neue" charset="0"/>
              </a:endParaRPr>
            </a:p>
          </p:txBody>
        </p:sp>
        <p:cxnSp>
          <p:nvCxnSpPr>
            <p:cNvPr id="70" name="Straight Connector 69"/>
            <p:cNvCxnSpPr/>
            <p:nvPr/>
          </p:nvCxnSpPr>
          <p:spPr>
            <a:xfrm>
              <a:off x="3337603" y="9510745"/>
              <a:ext cx="16011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75365" y="5030185"/>
              <a:ext cx="41794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a:spLocks/>
          </p:cNvSpPr>
          <p:nvPr/>
        </p:nvSpPr>
        <p:spPr bwMode="auto">
          <a:xfrm>
            <a:off x="4309656" y="2601928"/>
            <a:ext cx="9702213" cy="76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6600" b="1" spc="375" dirty="0" smtClean="0">
                <a:solidFill>
                  <a:schemeClr val="tx2"/>
                </a:solidFill>
                <a:latin typeface="Montserrat" charset="0"/>
                <a:ea typeface="Montserrat" charset="0"/>
                <a:cs typeface="Montserrat" charset="0"/>
                <a:sym typeface="Bebas Neue" charset="0"/>
              </a:rPr>
              <a:t>OUR TRACK RECORD</a:t>
            </a:r>
            <a:endParaRPr lang="en-US" sz="6600" b="1" spc="375" dirty="0">
              <a:solidFill>
                <a:schemeClr val="tx2"/>
              </a:solidFill>
              <a:latin typeface="Montserrat" charset="0"/>
              <a:ea typeface="Montserrat" charset="0"/>
              <a:cs typeface="Montserrat" charset="0"/>
              <a:sym typeface="Bebas Neue" charset="0"/>
            </a:endParaRPr>
          </a:p>
        </p:txBody>
      </p:sp>
      <p:sp>
        <p:nvSpPr>
          <p:cNvPr id="25" name="TextBox 24"/>
          <p:cNvSpPr txBox="1"/>
          <p:nvPr/>
        </p:nvSpPr>
        <p:spPr>
          <a:xfrm>
            <a:off x="4364336" y="1504406"/>
            <a:ext cx="9586754" cy="523220"/>
          </a:xfrm>
          <a:prstGeom prst="rect">
            <a:avLst/>
          </a:prstGeom>
          <a:noFill/>
        </p:spPr>
        <p:txBody>
          <a:bodyPr wrap="none" rtlCol="0" anchor="ctr" anchorCtr="0">
            <a:spAutoFit/>
          </a:bodyPr>
          <a:lstStyle/>
          <a:p>
            <a:pPr algn="ctr"/>
            <a:r>
              <a:rPr lang="en-US" sz="2800" b="1" spc="225" dirty="0" smtClean="0">
                <a:solidFill>
                  <a:srgbClr val="009B82"/>
                </a:solidFill>
                <a:latin typeface="Montserrat" charset="0"/>
                <a:ea typeface="Montserrat" charset="0"/>
                <a:cs typeface="Montserrat" charset="0"/>
              </a:rPr>
              <a:t>Proven Results and Unmatched Local Expertise</a:t>
            </a:r>
            <a:endParaRPr lang="en-US" sz="2800" b="1" spc="225" dirty="0">
              <a:solidFill>
                <a:srgbClr val="009B82"/>
              </a:solidFill>
              <a:latin typeface="Montserrat" charset="0"/>
              <a:ea typeface="Montserrat" charset="0"/>
              <a:cs typeface="Montserrat" charset="0"/>
            </a:endParaRPr>
          </a:p>
        </p:txBody>
      </p:sp>
      <p:sp>
        <p:nvSpPr>
          <p:cNvPr id="26" name="Rectangle 25"/>
          <p:cNvSpPr/>
          <p:nvPr/>
        </p:nvSpPr>
        <p:spPr>
          <a:xfrm>
            <a:off x="8474752" y="3592447"/>
            <a:ext cx="1371957" cy="1028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Tree>
    <p:extLst>
      <p:ext uri="{BB962C8B-B14F-4D97-AF65-F5344CB8AC3E}">
        <p14:creationId xmlns:p14="http://schemas.microsoft.com/office/powerpoint/2010/main" xmlns="" val="446712000"/>
      </p:ext>
    </p:extLst>
  </p:cSld>
  <p:clrMapOvr>
    <a:masterClrMapping/>
  </p:clrMapOvr>
  <mc:AlternateContent xmlns:mc="http://schemas.openxmlformats.org/markup-compatibility/2006">
    <mc:Choice xmlns:p14="http://schemas.microsoft.com/office/powerpoint/2010/main" xmlns="" Requires="p14">
      <p:transition spd="med" p14:dur="700" advClick="0" advTm="1000">
        <p:fade/>
      </p:transition>
    </mc:Choice>
    <mc:Fallback>
      <p:transition spd="med" advClick="0" advTm="100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8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8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800"/>
                                </p:stCondLst>
                                <p:childTnLst>
                                  <p:par>
                                    <p:cTn id="10" presetID="2" presetClass="entr" presetSubtype="4" fill="hold" nodeType="afterEffect" p14:presetBounceEnd="5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8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3" dur="8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600"/>
                                </p:stCondLst>
                                <p:childTnLst>
                                  <p:par>
                                    <p:cTn id="15" presetID="2" presetClass="entr" presetSubtype="4" fill="hold" nodeType="afterEffect" p14:presetBounceEnd="5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50000">
                                          <p:cBhvr additive="base">
                                            <p:cTn id="17" dur="8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8" dur="8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8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8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tgtEl>
                                              <p:spTgt spid="2"/>
                                            </p:tgtEl>
                                            <p:attrNameLst>
                                              <p:attrName>ppt_x</p:attrName>
                                            </p:attrNameLst>
                                          </p:cBhvr>
                                          <p:tavLst>
                                            <p:tav tm="0">
                                              <p:val>
                                                <p:strVal val="#ppt_x"/>
                                              </p:val>
                                            </p:tav>
                                            <p:tav tm="100000">
                                              <p:val>
                                                <p:strVal val="#ppt_x"/>
                                              </p:val>
                                            </p:tav>
                                          </p:tavLst>
                                        </p:anim>
                                        <p:anim calcmode="lin" valueType="num">
                                          <p:cBhvr additive="base">
                                            <p:cTn id="8" dur="8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8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800" fill="hold"/>
                                            <p:tgtEl>
                                              <p:spTgt spid="3"/>
                                            </p:tgtEl>
                                            <p:attrNameLst>
                                              <p:attrName>ppt_x</p:attrName>
                                            </p:attrNameLst>
                                          </p:cBhvr>
                                          <p:tavLst>
                                            <p:tav tm="0">
                                              <p:val>
                                                <p:strVal val="#ppt_x"/>
                                              </p:val>
                                            </p:tav>
                                            <p:tav tm="100000">
                                              <p:val>
                                                <p:strVal val="#ppt_x"/>
                                              </p:val>
                                            </p:tav>
                                          </p:tavLst>
                                        </p:anim>
                                        <p:anim calcmode="lin" valueType="num">
                                          <p:cBhvr additive="base">
                                            <p:cTn id="13" dur="8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6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800" fill="hold"/>
                                            <p:tgtEl>
                                              <p:spTgt spid="4"/>
                                            </p:tgtEl>
                                            <p:attrNameLst>
                                              <p:attrName>ppt_x</p:attrName>
                                            </p:attrNameLst>
                                          </p:cBhvr>
                                          <p:tavLst>
                                            <p:tav tm="0">
                                              <p:val>
                                                <p:strVal val="#ppt_x"/>
                                              </p:val>
                                            </p:tav>
                                            <p:tav tm="100000">
                                              <p:val>
                                                <p:strVal val="#ppt_x"/>
                                              </p:val>
                                            </p:tav>
                                          </p:tavLst>
                                        </p:anim>
                                        <p:anim calcmode="lin" valueType="num">
                                          <p:cBhvr additive="base">
                                            <p:cTn id="18" dur="8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800" fill="hold"/>
                                            <p:tgtEl>
                                              <p:spTgt spid="5"/>
                                            </p:tgtEl>
                                            <p:attrNameLst>
                                              <p:attrName>ppt_x</p:attrName>
                                            </p:attrNameLst>
                                          </p:cBhvr>
                                          <p:tavLst>
                                            <p:tav tm="0">
                                              <p:val>
                                                <p:strVal val="#ppt_x"/>
                                              </p:val>
                                            </p:tav>
                                            <p:tav tm="100000">
                                              <p:val>
                                                <p:strVal val="#ppt_x"/>
                                              </p:val>
                                            </p:tav>
                                          </p:tavLst>
                                        </p:anim>
                                        <p:anim calcmode="lin" valueType="num">
                                          <p:cBhvr additive="base">
                                            <p:cTn id="23" dur="8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a:spLocks/>
          </p:cNvSpPr>
          <p:nvPr/>
        </p:nvSpPr>
        <p:spPr bwMode="auto">
          <a:xfrm>
            <a:off x="2172838" y="3545298"/>
            <a:ext cx="4709530" cy="1614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6377"/>
              </a:lnSpc>
            </a:pPr>
            <a:r>
              <a:rPr lang="en-US" sz="4501" b="1" spc="375" dirty="0" smtClean="0">
                <a:solidFill>
                  <a:schemeClr val="tx2"/>
                </a:solidFill>
                <a:latin typeface="Montserrat Semi Bold" charset="0"/>
                <a:ea typeface="Montserrat Semi Bold" charset="0"/>
                <a:cs typeface="Montserrat Semi Bold" charset="0"/>
                <a:sym typeface="Bebas Neue" charset="0"/>
              </a:rPr>
              <a:t>CASE STUDY</a:t>
            </a:r>
            <a:endParaRPr lang="en-US" sz="4501" b="1" spc="375" dirty="0">
              <a:solidFill>
                <a:schemeClr val="tx2"/>
              </a:solidFill>
              <a:latin typeface="Montserrat Semi Bold" charset="0"/>
              <a:ea typeface="Montserrat Semi Bold" charset="0"/>
              <a:cs typeface="Montserrat Semi Bold" charset="0"/>
              <a:sym typeface="Bebas Neue" charset="0"/>
            </a:endParaRPr>
          </a:p>
          <a:p>
            <a:pPr algn="ctr" defTabSz="3429914">
              <a:lnSpc>
                <a:spcPts val="6377"/>
              </a:lnSpc>
            </a:pPr>
            <a:r>
              <a:rPr lang="en-US" sz="4501" b="1" spc="375" dirty="0" smtClean="0">
                <a:solidFill>
                  <a:schemeClr val="tx2"/>
                </a:solidFill>
                <a:latin typeface="Montserrat Semi Bold" charset="0"/>
                <a:ea typeface="Montserrat Semi Bold" charset="0"/>
                <a:cs typeface="Montserrat Semi Bold" charset="0"/>
                <a:sym typeface="Bebas Neue" charset="0"/>
              </a:rPr>
              <a:t>JONES FAMILY</a:t>
            </a:r>
            <a:endParaRPr lang="en-US" sz="4501" b="1" spc="375" dirty="0">
              <a:solidFill>
                <a:schemeClr val="tx2"/>
              </a:solidFill>
              <a:latin typeface="Montserrat Semi Bold" charset="0"/>
              <a:ea typeface="Montserrat Semi Bold" charset="0"/>
              <a:cs typeface="Montserrat Semi Bold" charset="0"/>
              <a:sym typeface="Bebas Neue" charset="0"/>
            </a:endParaRPr>
          </a:p>
        </p:txBody>
      </p:sp>
      <p:sp>
        <p:nvSpPr>
          <p:cNvPr id="58" name="Subtitle 2"/>
          <p:cNvSpPr txBox="1">
            <a:spLocks/>
          </p:cNvSpPr>
          <p:nvPr/>
        </p:nvSpPr>
        <p:spPr>
          <a:xfrm>
            <a:off x="958022" y="7468505"/>
            <a:ext cx="7182061" cy="2478314"/>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031"/>
              </a:lnSpc>
            </a:pPr>
            <a:r>
              <a:rPr lang="en-US" sz="1800" dirty="0" smtClean="0">
                <a:solidFill>
                  <a:srgbClr val="000000"/>
                </a:solidFill>
                <a:latin typeface="Poppins Light" charset="0"/>
                <a:ea typeface="Poppins Light" charset="0"/>
                <a:cs typeface="Poppins Light" charset="0"/>
              </a:rPr>
              <a:t>Cindy and Mark Jones relocated to Boulder County from California. They wanted a four bedroom home in Niwot so as to be within the Niwot School area for their two children and to ensure an easy commute for Mark to his job in Boulder. We showed them five homes that met their needs, including an off-market home that they were able to purchase. </a:t>
            </a:r>
            <a:endParaRPr lang="en-US" sz="1800" dirty="0">
              <a:solidFill>
                <a:srgbClr val="000000"/>
              </a:solidFill>
              <a:latin typeface="Poppins Light" charset="0"/>
              <a:ea typeface="Poppins Light" charset="0"/>
              <a:cs typeface="Poppins Light" charset="0"/>
            </a:endParaRPr>
          </a:p>
        </p:txBody>
      </p:sp>
      <p:cxnSp>
        <p:nvCxnSpPr>
          <p:cNvPr id="59" name="Straight Connector 58"/>
          <p:cNvCxnSpPr/>
          <p:nvPr/>
        </p:nvCxnSpPr>
        <p:spPr>
          <a:xfrm flipV="1">
            <a:off x="3942875" y="6814652"/>
            <a:ext cx="1111970" cy="152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Placeholder 2" descr="Niwot+Bedroom.jpg"/>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l="26863" r="26863"/>
          <a:stretch>
            <a:fillRect/>
          </a:stretch>
        </p:blipFill>
        <p:spPr/>
      </p:pic>
      <p:sp>
        <p:nvSpPr>
          <p:cNvPr id="6" name="Rectangle 5"/>
          <p:cNvSpPr>
            <a:spLocks/>
          </p:cNvSpPr>
          <p:nvPr/>
        </p:nvSpPr>
        <p:spPr bwMode="auto">
          <a:xfrm>
            <a:off x="1840972" y="10509516"/>
            <a:ext cx="5373266" cy="1614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6377"/>
              </a:lnSpc>
            </a:pPr>
            <a:r>
              <a:rPr lang="en-US" sz="4501" b="1" spc="375" dirty="0" smtClean="0">
                <a:solidFill>
                  <a:schemeClr val="tx2"/>
                </a:solidFill>
                <a:latin typeface="Montserrat Semi Bold" charset="0"/>
                <a:ea typeface="Montserrat Semi Bold" charset="0"/>
                <a:cs typeface="Montserrat Semi Bold" charset="0"/>
                <a:sym typeface="Bebas Neue" charset="0"/>
              </a:rPr>
              <a:t>PURCHASED </a:t>
            </a:r>
          </a:p>
          <a:p>
            <a:pPr algn="ctr" defTabSz="3429914">
              <a:lnSpc>
                <a:spcPts val="6377"/>
              </a:lnSpc>
            </a:pPr>
            <a:r>
              <a:rPr lang="en-US" sz="4501" b="1" spc="375" dirty="0" smtClean="0">
                <a:solidFill>
                  <a:schemeClr val="tx2"/>
                </a:solidFill>
                <a:latin typeface="Montserrat Semi Bold" charset="0"/>
                <a:ea typeface="Montserrat Semi Bold" charset="0"/>
                <a:cs typeface="Montserrat Semi Bold" charset="0"/>
                <a:sym typeface="Bebas Neue" charset="0"/>
              </a:rPr>
              <a:t>123 ANY STREET</a:t>
            </a:r>
            <a:endParaRPr lang="en-US" sz="4501" b="1" spc="375" dirty="0">
              <a:solidFill>
                <a:schemeClr val="tx2"/>
              </a:solidFill>
              <a:latin typeface="Montserrat Semi Bold" charset="0"/>
              <a:ea typeface="Montserrat Semi Bold" charset="0"/>
              <a:cs typeface="Montserrat Semi Bold" charset="0"/>
              <a:sym typeface="Bebas Neue" charset="0"/>
            </a:endParaRPr>
          </a:p>
        </p:txBody>
      </p:sp>
    </p:spTree>
    <p:extLst>
      <p:ext uri="{BB962C8B-B14F-4D97-AF65-F5344CB8AC3E}">
        <p14:creationId xmlns:p14="http://schemas.microsoft.com/office/powerpoint/2010/main" xmlns="" val="139330480"/>
      </p:ext>
    </p:extLst>
  </p:cSld>
  <p:clrMapOvr>
    <a:masterClrMapping/>
  </p:clrMapOvr>
  <p:transition spd="slow" advClick="0" advTm="1000">
    <p:wipe/>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50000">
                                          <p:cBhvr additive="base">
                                            <p:cTn id="7" dur="500" fill="hold"/>
                                            <p:tgtEl>
                                              <p:spTgt spid="5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14:bounceEnd="50000">
                                          <p:cBhvr additive="base">
                                            <p:cTn id="11" dur="500" fill="hold"/>
                                            <p:tgtEl>
                                              <p:spTgt spid="5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14:bounceEnd="50000">
                                          <p:cBhvr additive="base">
                                            <p:cTn id="15" dur="500" fill="hold"/>
                                            <p:tgtEl>
                                              <p:spTgt spid="5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50000">
                                          <p:cBhvr additive="base">
                                            <p:cTn id="19"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ppt_x"/>
                                              </p:val>
                                            </p:tav>
                                            <p:tav tm="100000">
                                              <p:val>
                                                <p:strVal val="#ppt_x"/>
                                              </p:val>
                                            </p:tav>
                                          </p:tavLst>
                                        </p:anim>
                                        <p:anim calcmode="lin" valueType="num">
                                          <p:cBhvr additive="base">
                                            <p:cTn id="12" dur="500" fill="hold"/>
                                            <p:tgtEl>
                                              <p:spTgt spid="5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4937421" y="1390180"/>
            <a:ext cx="8094046" cy="548940"/>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731"/>
              </a:lnSpc>
            </a:pPr>
            <a:r>
              <a:rPr lang="en-US" sz="3600" b="1" dirty="0" smtClean="0">
                <a:solidFill>
                  <a:srgbClr val="00CEAE"/>
                </a:solidFill>
                <a:latin typeface="Poppins Light" charset="0"/>
                <a:ea typeface="Poppins Light" charset="0"/>
                <a:cs typeface="Poppins Light" charset="0"/>
              </a:rPr>
              <a:t>HOW I GET IT DONE FOR YOU</a:t>
            </a:r>
            <a:endParaRPr lang="en-US" sz="3600" b="1" dirty="0">
              <a:solidFill>
                <a:srgbClr val="00CEAE"/>
              </a:solidFill>
              <a:latin typeface="Poppins Light" charset="0"/>
              <a:ea typeface="Poppins Light" charset="0"/>
              <a:cs typeface="Poppins Light" charset="0"/>
            </a:endParaRPr>
          </a:p>
        </p:txBody>
      </p:sp>
      <p:sp>
        <p:nvSpPr>
          <p:cNvPr id="22" name="Rectangle 21"/>
          <p:cNvSpPr>
            <a:spLocks/>
          </p:cNvSpPr>
          <p:nvPr/>
        </p:nvSpPr>
        <p:spPr bwMode="auto">
          <a:xfrm>
            <a:off x="5654240" y="2698118"/>
            <a:ext cx="7013051" cy="708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4501" b="1" spc="375" dirty="0" smtClean="0">
                <a:solidFill>
                  <a:schemeClr val="tx2"/>
                </a:solidFill>
                <a:latin typeface="Montserrat" charset="0"/>
                <a:ea typeface="Montserrat" charset="0"/>
                <a:cs typeface="Montserrat" charset="0"/>
                <a:sym typeface="Bebas Neue" charset="0"/>
              </a:rPr>
              <a:t>MY UNIQUE PROCESS</a:t>
            </a:r>
            <a:endParaRPr lang="en-US" sz="4501" b="1" spc="375" dirty="0">
              <a:solidFill>
                <a:schemeClr val="tx2"/>
              </a:solidFill>
              <a:latin typeface="Montserrat" charset="0"/>
              <a:ea typeface="Montserrat" charset="0"/>
              <a:cs typeface="Montserrat" charset="0"/>
              <a:sym typeface="Bebas Neue" charset="0"/>
            </a:endParaRPr>
          </a:p>
        </p:txBody>
      </p:sp>
      <p:sp>
        <p:nvSpPr>
          <p:cNvPr id="26" name="Rectangle 25"/>
          <p:cNvSpPr/>
          <p:nvPr/>
        </p:nvSpPr>
        <p:spPr>
          <a:xfrm>
            <a:off x="8474752" y="3592447"/>
            <a:ext cx="1371957" cy="1028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1" dirty="0">
              <a:latin typeface="Poppins Light" charset="0"/>
            </a:endParaRPr>
          </a:p>
        </p:txBody>
      </p:sp>
      <p:sp>
        <p:nvSpPr>
          <p:cNvPr id="28" name="Rectangle 27"/>
          <p:cNvSpPr/>
          <p:nvPr/>
        </p:nvSpPr>
        <p:spPr>
          <a:xfrm>
            <a:off x="13566935" y="9436128"/>
            <a:ext cx="3851309" cy="2520698"/>
          </a:xfrm>
          <a:prstGeom prst="rect">
            <a:avLst/>
          </a:prstGeom>
        </p:spPr>
        <p:txBody>
          <a:bodyPr wrap="square" lIns="137168" tIns="68584" rIns="137168" bIns="68584">
            <a:spAutoFit/>
          </a:bodyPr>
          <a:lstStyle/>
          <a:p>
            <a:pPr>
              <a:lnSpc>
                <a:spcPct val="130000"/>
              </a:lnSpc>
            </a:pPr>
            <a:r>
              <a:rPr lang="en-US" sz="2400" dirty="0" smtClean="0">
                <a:solidFill>
                  <a:srgbClr val="000000"/>
                </a:solidFill>
                <a:latin typeface="Poppins Light" charset="0"/>
                <a:ea typeface="Poppins Light" charset="0"/>
                <a:cs typeface="Poppins Light" charset="0"/>
              </a:rPr>
              <a:t>Websites</a:t>
            </a:r>
          </a:p>
          <a:p>
            <a:pPr>
              <a:lnSpc>
                <a:spcPct val="130000"/>
              </a:lnSpc>
            </a:pPr>
            <a:r>
              <a:rPr lang="en-US" sz="2400" dirty="0" smtClean="0">
                <a:solidFill>
                  <a:srgbClr val="000000"/>
                </a:solidFill>
                <a:latin typeface="Poppins Light" charset="0"/>
                <a:ea typeface="Poppins Light" charset="0"/>
                <a:cs typeface="Poppins Light" charset="0"/>
              </a:rPr>
              <a:t>Social Media</a:t>
            </a:r>
          </a:p>
          <a:p>
            <a:pPr>
              <a:lnSpc>
                <a:spcPct val="130000"/>
              </a:lnSpc>
            </a:pPr>
            <a:r>
              <a:rPr lang="en-US" sz="2400" dirty="0" smtClean="0">
                <a:solidFill>
                  <a:srgbClr val="000000"/>
                </a:solidFill>
                <a:latin typeface="Poppins Light" charset="0"/>
                <a:ea typeface="Poppins Light" charset="0"/>
                <a:cs typeface="Poppins Light" charset="0"/>
              </a:rPr>
              <a:t>Video</a:t>
            </a:r>
          </a:p>
          <a:p>
            <a:pPr>
              <a:lnSpc>
                <a:spcPct val="130000"/>
              </a:lnSpc>
            </a:pPr>
            <a:r>
              <a:rPr lang="en-US" sz="2400" dirty="0" smtClean="0">
                <a:solidFill>
                  <a:srgbClr val="000000"/>
                </a:solidFill>
                <a:latin typeface="Poppins Light" charset="0"/>
                <a:ea typeface="Poppins Light" charset="0"/>
                <a:cs typeface="Poppins Light" charset="0"/>
              </a:rPr>
              <a:t>MLS</a:t>
            </a:r>
          </a:p>
          <a:p>
            <a:pPr>
              <a:lnSpc>
                <a:spcPct val="130000"/>
              </a:lnSpc>
            </a:pPr>
            <a:r>
              <a:rPr lang="en-US" sz="2400" dirty="0" smtClean="0">
                <a:solidFill>
                  <a:srgbClr val="000000"/>
                </a:solidFill>
                <a:latin typeface="Poppins Light" charset="0"/>
                <a:ea typeface="Poppins Light" charset="0"/>
                <a:cs typeface="Poppins Light" charset="0"/>
              </a:rPr>
              <a:t>Syndication</a:t>
            </a:r>
            <a:endParaRPr lang="en-US" sz="2400" dirty="0">
              <a:solidFill>
                <a:srgbClr val="000000"/>
              </a:solidFill>
              <a:latin typeface="Poppins Light" charset="0"/>
              <a:ea typeface="Poppins Light" charset="0"/>
              <a:cs typeface="Poppins Light" charset="0"/>
            </a:endParaRPr>
          </a:p>
        </p:txBody>
      </p:sp>
      <p:sp>
        <p:nvSpPr>
          <p:cNvPr id="30" name="Rectangle 29"/>
          <p:cNvSpPr/>
          <p:nvPr/>
        </p:nvSpPr>
        <p:spPr>
          <a:xfrm>
            <a:off x="13489963" y="8754988"/>
            <a:ext cx="3828392" cy="523228"/>
          </a:xfrm>
          <a:prstGeom prst="rect">
            <a:avLst/>
          </a:prstGeom>
        </p:spPr>
        <p:txBody>
          <a:bodyPr wrap="square" lIns="137168" tIns="68584" rIns="137168" bIns="68584">
            <a:spAutoFit/>
          </a:bodyPr>
          <a:lstStyle/>
          <a:p>
            <a:pPr algn="ctr">
              <a:lnSpc>
                <a:spcPct val="130000"/>
              </a:lnSpc>
            </a:pPr>
            <a:r>
              <a:rPr lang="en-US" sz="2000" b="1" dirty="0" smtClean="0">
                <a:latin typeface="Montserrat Semi Bold" charset="0"/>
                <a:ea typeface="Open Sans" panose="020B0606030504020204" pitchFamily="34" charset="0"/>
                <a:cs typeface="Montserrat Semi Bold" charset="0"/>
              </a:rPr>
              <a:t>LOCAL DIGITAL PLATFORM</a:t>
            </a:r>
            <a:endParaRPr lang="en-US" sz="2000" b="1" dirty="0">
              <a:latin typeface="Montserrat Semi Bold" charset="0"/>
              <a:ea typeface="Open Sans" panose="020B0606030504020204" pitchFamily="34" charset="0"/>
              <a:cs typeface="Montserrat Semi Bold" charset="0"/>
            </a:endParaRPr>
          </a:p>
        </p:txBody>
      </p:sp>
      <p:sp>
        <p:nvSpPr>
          <p:cNvPr id="31" name="Rectangle 30"/>
          <p:cNvSpPr/>
          <p:nvPr/>
        </p:nvSpPr>
        <p:spPr>
          <a:xfrm>
            <a:off x="5654240" y="9436128"/>
            <a:ext cx="3615352" cy="3000830"/>
          </a:xfrm>
          <a:prstGeom prst="rect">
            <a:avLst/>
          </a:prstGeom>
        </p:spPr>
        <p:txBody>
          <a:bodyPr wrap="square" lIns="137168" tIns="68584" rIns="137168" bIns="68584">
            <a:spAutoFit/>
          </a:bodyPr>
          <a:lstStyle/>
          <a:p>
            <a:pPr>
              <a:lnSpc>
                <a:spcPct val="130000"/>
              </a:lnSpc>
            </a:pPr>
            <a:r>
              <a:rPr lang="en-US" sz="2400" dirty="0" smtClean="0">
                <a:solidFill>
                  <a:srgbClr val="000000"/>
                </a:solidFill>
                <a:latin typeface="Poppins Light" charset="0"/>
                <a:ea typeface="Poppins Light" charset="0"/>
                <a:cs typeface="Poppins Light" charset="0"/>
              </a:rPr>
              <a:t>Pricing is critical</a:t>
            </a:r>
          </a:p>
          <a:p>
            <a:pPr>
              <a:lnSpc>
                <a:spcPct val="130000"/>
              </a:lnSpc>
            </a:pPr>
            <a:r>
              <a:rPr lang="en-US" sz="2400" dirty="0" smtClean="0">
                <a:solidFill>
                  <a:srgbClr val="000000"/>
                </a:solidFill>
                <a:latin typeface="Poppins Light" charset="0"/>
                <a:ea typeface="Poppins Light" charset="0"/>
                <a:cs typeface="Poppins Light" charset="0"/>
              </a:rPr>
              <a:t>5 x 5 x 5 Comps</a:t>
            </a:r>
          </a:p>
          <a:p>
            <a:pPr>
              <a:lnSpc>
                <a:spcPct val="130000"/>
              </a:lnSpc>
            </a:pPr>
            <a:r>
              <a:rPr lang="en-US" sz="2400" dirty="0" smtClean="0">
                <a:solidFill>
                  <a:srgbClr val="000000"/>
                </a:solidFill>
                <a:latin typeface="Poppins Light" charset="0"/>
                <a:ea typeface="Poppins Light" charset="0"/>
                <a:cs typeface="Poppins Light" charset="0"/>
              </a:rPr>
              <a:t>Generate Max Demand</a:t>
            </a:r>
          </a:p>
          <a:p>
            <a:pPr>
              <a:lnSpc>
                <a:spcPct val="130000"/>
              </a:lnSpc>
            </a:pPr>
            <a:r>
              <a:rPr lang="en-US" sz="2400" dirty="0" smtClean="0">
                <a:solidFill>
                  <a:srgbClr val="000000"/>
                </a:solidFill>
                <a:latin typeface="Poppins Light" charset="0"/>
                <a:ea typeface="Poppins Light" charset="0"/>
                <a:cs typeface="Poppins Light" charset="0"/>
              </a:rPr>
              <a:t>Widest Distribution</a:t>
            </a:r>
          </a:p>
          <a:p>
            <a:pPr>
              <a:lnSpc>
                <a:spcPct val="130000"/>
              </a:lnSpc>
            </a:pPr>
            <a:r>
              <a:rPr lang="en-US" sz="2400" dirty="0" smtClean="0">
                <a:solidFill>
                  <a:srgbClr val="000000"/>
                </a:solidFill>
                <a:latin typeface="Poppins Light" charset="0"/>
                <a:ea typeface="Poppins Light" charset="0"/>
                <a:cs typeface="Poppins Light" charset="0"/>
              </a:rPr>
              <a:t>100 Point Marketing Plan </a:t>
            </a:r>
            <a:endParaRPr lang="en-US" sz="2400" dirty="0">
              <a:solidFill>
                <a:srgbClr val="000000"/>
              </a:solidFill>
              <a:latin typeface="Poppins Light" charset="0"/>
              <a:ea typeface="Poppins Light" charset="0"/>
              <a:cs typeface="Poppins Light" charset="0"/>
            </a:endParaRPr>
          </a:p>
        </p:txBody>
      </p:sp>
      <p:sp>
        <p:nvSpPr>
          <p:cNvPr id="32" name="Rectangle 31"/>
          <p:cNvSpPr/>
          <p:nvPr/>
        </p:nvSpPr>
        <p:spPr>
          <a:xfrm>
            <a:off x="6010084" y="8754988"/>
            <a:ext cx="2518965" cy="523228"/>
          </a:xfrm>
          <a:prstGeom prst="rect">
            <a:avLst/>
          </a:prstGeom>
        </p:spPr>
        <p:txBody>
          <a:bodyPr wrap="none" lIns="137168" tIns="68584" rIns="137168" bIns="68584">
            <a:spAutoFit/>
          </a:bodyPr>
          <a:lstStyle/>
          <a:p>
            <a:pPr algn="ctr">
              <a:lnSpc>
                <a:spcPct val="130000"/>
              </a:lnSpc>
            </a:pPr>
            <a:r>
              <a:rPr lang="en-US" sz="2000" b="1" dirty="0" smtClean="0">
                <a:latin typeface="Montserrat Semi Bold" charset="0"/>
                <a:ea typeface="Open Sans" panose="020B0606030504020204" pitchFamily="34" charset="0"/>
                <a:cs typeface="Montserrat Semi Bold" charset="0"/>
              </a:rPr>
              <a:t>MARKET TO SELL</a:t>
            </a:r>
            <a:endParaRPr lang="en-US" sz="2000" b="1" dirty="0">
              <a:latin typeface="Montserrat Semi Bold" charset="0"/>
              <a:ea typeface="Open Sans" panose="020B0606030504020204" pitchFamily="34" charset="0"/>
              <a:cs typeface="Montserrat Semi Bold" charset="0"/>
            </a:endParaRPr>
          </a:p>
        </p:txBody>
      </p:sp>
      <p:sp>
        <p:nvSpPr>
          <p:cNvPr id="44" name="Rectangle 43"/>
          <p:cNvSpPr/>
          <p:nvPr/>
        </p:nvSpPr>
        <p:spPr>
          <a:xfrm>
            <a:off x="1662545" y="9436128"/>
            <a:ext cx="3438801" cy="2040567"/>
          </a:xfrm>
          <a:prstGeom prst="rect">
            <a:avLst/>
          </a:prstGeom>
        </p:spPr>
        <p:txBody>
          <a:bodyPr wrap="square" lIns="137168" tIns="68584" rIns="137168" bIns="68584">
            <a:spAutoFit/>
          </a:bodyPr>
          <a:lstStyle/>
          <a:p>
            <a:pPr>
              <a:lnSpc>
                <a:spcPct val="130000"/>
              </a:lnSpc>
            </a:pPr>
            <a:r>
              <a:rPr lang="en-US" sz="2400" dirty="0" smtClean="0">
                <a:solidFill>
                  <a:schemeClr val="tx2"/>
                </a:solidFill>
                <a:latin typeface="Poppins Light" charset="0"/>
                <a:ea typeface="Poppins Light" charset="0"/>
                <a:cs typeface="Poppins Light" charset="0"/>
              </a:rPr>
              <a:t>Price</a:t>
            </a:r>
          </a:p>
          <a:p>
            <a:pPr>
              <a:lnSpc>
                <a:spcPct val="130000"/>
              </a:lnSpc>
            </a:pPr>
            <a:r>
              <a:rPr lang="en-US" sz="2400" dirty="0" smtClean="0">
                <a:solidFill>
                  <a:schemeClr val="tx2"/>
                </a:solidFill>
                <a:latin typeface="Poppins Light" charset="0"/>
                <a:ea typeface="Poppins Light" charset="0"/>
                <a:cs typeface="Poppins Light" charset="0"/>
              </a:rPr>
              <a:t>Terms</a:t>
            </a:r>
          </a:p>
          <a:p>
            <a:pPr>
              <a:lnSpc>
                <a:spcPct val="130000"/>
              </a:lnSpc>
            </a:pPr>
            <a:r>
              <a:rPr lang="en-US" sz="2400" dirty="0" smtClean="0">
                <a:solidFill>
                  <a:schemeClr val="tx2"/>
                </a:solidFill>
                <a:latin typeface="Poppins Light" charset="0"/>
                <a:ea typeface="Poppins Light" charset="0"/>
                <a:cs typeface="Poppins Light" charset="0"/>
              </a:rPr>
              <a:t>Timeline</a:t>
            </a:r>
          </a:p>
          <a:p>
            <a:pPr>
              <a:lnSpc>
                <a:spcPct val="130000"/>
              </a:lnSpc>
            </a:pPr>
            <a:r>
              <a:rPr lang="en-US" sz="2400" dirty="0" smtClean="0">
                <a:solidFill>
                  <a:schemeClr val="tx2"/>
                </a:solidFill>
                <a:latin typeface="Poppins Light" charset="0"/>
                <a:ea typeface="Poppins Light" charset="0"/>
                <a:cs typeface="Poppins Light" charset="0"/>
              </a:rPr>
              <a:t>Deal Breakers</a:t>
            </a:r>
            <a:endParaRPr lang="en-US" sz="2400" dirty="0">
              <a:solidFill>
                <a:schemeClr val="tx2"/>
              </a:solidFill>
              <a:latin typeface="Poppins Light" charset="0"/>
              <a:ea typeface="Poppins Light" charset="0"/>
              <a:cs typeface="Poppins Light" charset="0"/>
            </a:endParaRPr>
          </a:p>
        </p:txBody>
      </p:sp>
      <p:sp>
        <p:nvSpPr>
          <p:cNvPr id="45" name="Rectangle 44"/>
          <p:cNvSpPr/>
          <p:nvPr/>
        </p:nvSpPr>
        <p:spPr>
          <a:xfrm>
            <a:off x="1141674" y="8736274"/>
            <a:ext cx="4317701" cy="523228"/>
          </a:xfrm>
          <a:prstGeom prst="rect">
            <a:avLst/>
          </a:prstGeom>
        </p:spPr>
        <p:txBody>
          <a:bodyPr wrap="square" lIns="137168" tIns="68584" rIns="137168" bIns="68584">
            <a:spAutoFit/>
          </a:bodyPr>
          <a:lstStyle/>
          <a:p>
            <a:pPr algn="ctr">
              <a:lnSpc>
                <a:spcPct val="130000"/>
              </a:lnSpc>
            </a:pPr>
            <a:r>
              <a:rPr lang="en-US" sz="2000" b="1" dirty="0" smtClean="0">
                <a:latin typeface="Montserrat Semi Bold" charset="0"/>
                <a:ea typeface="Open Sans" panose="020B0606030504020204" pitchFamily="34" charset="0"/>
                <a:cs typeface="Montserrat Semi Bold" charset="0"/>
              </a:rPr>
              <a:t>LISTEN TO YOUR NEEDS</a:t>
            </a:r>
            <a:endParaRPr lang="en-US" sz="2000" b="1" dirty="0">
              <a:latin typeface="Montserrat Semi Bold" charset="0"/>
              <a:ea typeface="Open Sans" panose="020B0606030504020204" pitchFamily="34" charset="0"/>
              <a:cs typeface="Montserrat Semi Bold" charset="0"/>
            </a:endParaRPr>
          </a:p>
        </p:txBody>
      </p:sp>
      <p:sp>
        <p:nvSpPr>
          <p:cNvPr id="46" name="Rectangle 45"/>
          <p:cNvSpPr/>
          <p:nvPr/>
        </p:nvSpPr>
        <p:spPr>
          <a:xfrm>
            <a:off x="9530801" y="9436128"/>
            <a:ext cx="3500666" cy="2040567"/>
          </a:xfrm>
          <a:prstGeom prst="rect">
            <a:avLst/>
          </a:prstGeom>
        </p:spPr>
        <p:txBody>
          <a:bodyPr wrap="square" lIns="137168" tIns="68584" rIns="137168" bIns="68584">
            <a:spAutoFit/>
          </a:bodyPr>
          <a:lstStyle/>
          <a:p>
            <a:pPr>
              <a:lnSpc>
                <a:spcPct val="130000"/>
              </a:lnSpc>
            </a:pPr>
            <a:r>
              <a:rPr lang="en-US" sz="2400" dirty="0" smtClean="0">
                <a:solidFill>
                  <a:srgbClr val="000000"/>
                </a:solidFill>
                <a:latin typeface="Poppins Light" charset="0"/>
                <a:ea typeface="Poppins Light" charset="0"/>
                <a:cs typeface="Poppins Light" charset="0"/>
              </a:rPr>
              <a:t>Existing Buyer List</a:t>
            </a:r>
          </a:p>
          <a:p>
            <a:pPr>
              <a:lnSpc>
                <a:spcPct val="130000"/>
              </a:lnSpc>
            </a:pPr>
            <a:r>
              <a:rPr lang="en-US" sz="2400" dirty="0" smtClean="0">
                <a:solidFill>
                  <a:srgbClr val="000000"/>
                </a:solidFill>
                <a:latin typeface="Poppins Light" charset="0"/>
                <a:ea typeface="Poppins Light" charset="0"/>
                <a:cs typeface="Poppins Light" charset="0"/>
              </a:rPr>
              <a:t>Homeowner Portal</a:t>
            </a:r>
          </a:p>
          <a:p>
            <a:pPr>
              <a:lnSpc>
                <a:spcPct val="130000"/>
              </a:lnSpc>
            </a:pPr>
            <a:r>
              <a:rPr lang="en-US" sz="2400" dirty="0" smtClean="0">
                <a:solidFill>
                  <a:srgbClr val="000000"/>
                </a:solidFill>
                <a:latin typeface="Poppins Light" charset="0"/>
                <a:ea typeface="Poppins Light" charset="0"/>
                <a:cs typeface="Poppins Light" charset="0"/>
              </a:rPr>
              <a:t>Official Facebook Page</a:t>
            </a:r>
          </a:p>
          <a:p>
            <a:pPr>
              <a:lnSpc>
                <a:spcPct val="130000"/>
              </a:lnSpc>
            </a:pPr>
            <a:r>
              <a:rPr lang="en-US" sz="2400" dirty="0" smtClean="0">
                <a:solidFill>
                  <a:srgbClr val="000000"/>
                </a:solidFill>
                <a:latin typeface="Poppins Light" charset="0"/>
                <a:ea typeface="Poppins Light" charset="0"/>
                <a:cs typeface="Poppins Light" charset="0"/>
              </a:rPr>
              <a:t>Agent Network</a:t>
            </a:r>
            <a:endParaRPr lang="en-US" sz="2400" dirty="0">
              <a:solidFill>
                <a:srgbClr val="000000"/>
              </a:solidFill>
              <a:latin typeface="Poppins Light" charset="0"/>
              <a:ea typeface="Poppins Light" charset="0"/>
              <a:cs typeface="Poppins Light" charset="0"/>
            </a:endParaRPr>
          </a:p>
        </p:txBody>
      </p:sp>
      <p:sp>
        <p:nvSpPr>
          <p:cNvPr id="47" name="Rectangle 46"/>
          <p:cNvSpPr/>
          <p:nvPr/>
        </p:nvSpPr>
        <p:spPr>
          <a:xfrm>
            <a:off x="9202748" y="8754988"/>
            <a:ext cx="3692413" cy="523228"/>
          </a:xfrm>
          <a:prstGeom prst="rect">
            <a:avLst/>
          </a:prstGeom>
        </p:spPr>
        <p:txBody>
          <a:bodyPr wrap="none" lIns="137168" tIns="68584" rIns="137168" bIns="68584">
            <a:spAutoFit/>
          </a:bodyPr>
          <a:lstStyle/>
          <a:p>
            <a:pPr algn="ctr">
              <a:lnSpc>
                <a:spcPct val="130000"/>
              </a:lnSpc>
            </a:pPr>
            <a:r>
              <a:rPr lang="en-US" sz="2000" b="1" dirty="0" smtClean="0">
                <a:latin typeface="Montserrat Semi Bold" charset="0"/>
                <a:ea typeface="Open Sans" panose="020B0606030504020204" pitchFamily="34" charset="0"/>
                <a:cs typeface="Montserrat Semi Bold" charset="0"/>
              </a:rPr>
              <a:t>PROPRIETARY BUYER LIST</a:t>
            </a:r>
            <a:endParaRPr lang="en-US" sz="2000" b="1" dirty="0">
              <a:latin typeface="Montserrat Semi Bold" charset="0"/>
              <a:ea typeface="Open Sans" panose="020B0606030504020204" pitchFamily="34" charset="0"/>
              <a:cs typeface="Montserrat Semi Bold" charset="0"/>
            </a:endParaRPr>
          </a:p>
        </p:txBody>
      </p:sp>
      <p:sp>
        <p:nvSpPr>
          <p:cNvPr id="48" name="AutoShape 35"/>
          <p:cNvSpPr>
            <a:spLocks/>
          </p:cNvSpPr>
          <p:nvPr/>
        </p:nvSpPr>
        <p:spPr bwMode="auto">
          <a:xfrm>
            <a:off x="4573374" y="6199411"/>
            <a:ext cx="1621631" cy="162205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solidFill>
          <a:ln>
            <a:noFill/>
          </a:ln>
          <a:effectLst/>
          <a:extLst/>
        </p:spPr>
        <p:txBody>
          <a:bodyPr lIns="0" tIns="0" rIns="0" bIns="0" anchor="ctr"/>
          <a:lstStyle/>
          <a:p>
            <a:pPr>
              <a:lnSpc>
                <a:spcPct val="100000"/>
              </a:lnSpc>
              <a:defRPr/>
            </a:pPr>
            <a:endParaRPr lang="es-ES" sz="4201" dirty="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49" name="AutoShape 38"/>
          <p:cNvSpPr>
            <a:spLocks/>
          </p:cNvSpPr>
          <p:nvPr/>
        </p:nvSpPr>
        <p:spPr bwMode="auto">
          <a:xfrm>
            <a:off x="8350036" y="6199411"/>
            <a:ext cx="1621631" cy="162205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a:noFill/>
          </a:ln>
          <a:effectLst/>
          <a:extLst/>
        </p:spPr>
        <p:txBody>
          <a:bodyPr lIns="0" tIns="0" rIns="0" bIns="0" anchor="ctr"/>
          <a:lstStyle/>
          <a:p>
            <a:pPr>
              <a:lnSpc>
                <a:spcPct val="100000"/>
              </a:lnSpc>
              <a:defRPr/>
            </a:pPr>
            <a:endParaRPr lang="es-ES" sz="4201" dirty="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50" name="Freeform 2"/>
          <p:cNvSpPr>
            <a:spLocks noChangeArrowheads="1"/>
          </p:cNvSpPr>
          <p:nvPr/>
        </p:nvSpPr>
        <p:spPr bwMode="auto">
          <a:xfrm>
            <a:off x="8871409" y="6655295"/>
            <a:ext cx="659392" cy="70620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8586" tIns="34293" rIns="68586" bIns="34293" anchor="ctr"/>
          <a:lstStyle/>
          <a:p>
            <a:pPr>
              <a:defRPr/>
            </a:pPr>
            <a:endParaRPr lang="en-US" sz="2701" dirty="0">
              <a:latin typeface="Montserrat Ultra Light" charset="0"/>
            </a:endParaRPr>
          </a:p>
        </p:txBody>
      </p:sp>
      <p:sp>
        <p:nvSpPr>
          <p:cNvPr id="51" name="Freeform 2"/>
          <p:cNvSpPr>
            <a:spLocks noChangeArrowheads="1"/>
          </p:cNvSpPr>
          <p:nvPr/>
        </p:nvSpPr>
        <p:spPr bwMode="auto">
          <a:xfrm>
            <a:off x="5101346" y="6655295"/>
            <a:ext cx="659392" cy="70620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8586" tIns="34293" rIns="68586" bIns="34293" anchor="ctr"/>
          <a:lstStyle/>
          <a:p>
            <a:pPr>
              <a:defRPr/>
            </a:pPr>
            <a:endParaRPr lang="en-US" sz="2701" dirty="0">
              <a:latin typeface="Montserrat Ultra Light" charset="0"/>
            </a:endParaRPr>
          </a:p>
        </p:txBody>
      </p:sp>
      <p:sp>
        <p:nvSpPr>
          <p:cNvPr id="52" name="AutoShape 41"/>
          <p:cNvSpPr>
            <a:spLocks/>
          </p:cNvSpPr>
          <p:nvPr/>
        </p:nvSpPr>
        <p:spPr bwMode="auto">
          <a:xfrm>
            <a:off x="12126699" y="6199411"/>
            <a:ext cx="1621631" cy="162205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solidFill>
          <a:ln>
            <a:noFill/>
          </a:ln>
          <a:effectLst/>
          <a:extLst/>
        </p:spPr>
        <p:txBody>
          <a:bodyPr lIns="0" tIns="0" rIns="0" bIns="0" anchor="ctr"/>
          <a:lstStyle/>
          <a:p>
            <a:pPr>
              <a:lnSpc>
                <a:spcPct val="100000"/>
              </a:lnSpc>
              <a:defRPr/>
            </a:pPr>
            <a:endParaRPr lang="es-ES" sz="4201" dirty="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53" name="Freeform 2"/>
          <p:cNvSpPr>
            <a:spLocks noChangeArrowheads="1"/>
          </p:cNvSpPr>
          <p:nvPr/>
        </p:nvSpPr>
        <p:spPr bwMode="auto">
          <a:xfrm>
            <a:off x="12645843" y="6672009"/>
            <a:ext cx="659392" cy="70620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8586" tIns="34293" rIns="68586" bIns="34293" anchor="ctr"/>
          <a:lstStyle/>
          <a:p>
            <a:pPr>
              <a:defRPr/>
            </a:pPr>
            <a:endParaRPr lang="en-US" sz="2701" dirty="0">
              <a:latin typeface="Montserrat Ultra Light" charset="0"/>
            </a:endParaRPr>
          </a:p>
        </p:txBody>
      </p:sp>
      <p:sp>
        <p:nvSpPr>
          <p:cNvPr id="6" name="Picture Placeholder 5"/>
          <p:cNvSpPr>
            <a:spLocks noGrp="1"/>
          </p:cNvSpPr>
          <p:nvPr>
            <p:ph type="pic" sz="quarter" idx="17"/>
          </p:nvPr>
        </p:nvSpPr>
        <p:spPr>
          <a:xfrm>
            <a:off x="5911213" y="5510923"/>
            <a:ext cx="2843384" cy="2843784"/>
          </a:xfrm>
        </p:spPr>
      </p:sp>
      <p:sp>
        <p:nvSpPr>
          <p:cNvPr id="7" name="Picture Placeholder 6"/>
          <p:cNvSpPr>
            <a:spLocks noGrp="1"/>
          </p:cNvSpPr>
          <p:nvPr>
            <p:ph type="pic" sz="quarter" idx="18"/>
          </p:nvPr>
        </p:nvSpPr>
        <p:spPr>
          <a:xfrm>
            <a:off x="9689066" y="5510923"/>
            <a:ext cx="2843384" cy="2843784"/>
          </a:xfrm>
        </p:spPr>
      </p:sp>
      <p:sp>
        <p:nvSpPr>
          <p:cNvPr id="8" name="Picture Placeholder 7"/>
          <p:cNvSpPr>
            <a:spLocks noGrp="1"/>
          </p:cNvSpPr>
          <p:nvPr>
            <p:ph type="pic" sz="quarter" idx="19"/>
          </p:nvPr>
        </p:nvSpPr>
        <p:spPr>
          <a:xfrm>
            <a:off x="13604003" y="5510923"/>
            <a:ext cx="2843384" cy="2843784"/>
          </a:xfrm>
        </p:spPr>
      </p:sp>
      <p:sp>
        <p:nvSpPr>
          <p:cNvPr id="9" name="Picture Placeholder 8"/>
          <p:cNvSpPr>
            <a:spLocks noGrp="1"/>
          </p:cNvSpPr>
          <p:nvPr>
            <p:ph type="pic" sz="quarter" idx="20"/>
          </p:nvPr>
        </p:nvSpPr>
        <p:spPr>
          <a:xfrm>
            <a:off x="1973084" y="5510923"/>
            <a:ext cx="2843384" cy="2843784"/>
          </a:xfrm>
        </p:spPr>
      </p:sp>
    </p:spTree>
    <p:extLst>
      <p:ext uri="{BB962C8B-B14F-4D97-AF65-F5344CB8AC3E}">
        <p14:creationId xmlns:p14="http://schemas.microsoft.com/office/powerpoint/2010/main" xmlns="" val="624273151"/>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50000">
                                          <p:cBhvr additive="base">
                                            <p:cTn id="7" dur="10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0000">
                                          <p:cBhvr additive="base">
                                            <p:cTn id="11" dur="10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14:bounceEnd="50000">
                                          <p:cBhvr additive="base">
                                            <p:cTn id="15" dur="10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14:bounceEnd="50000">
                                          <p:cBhvr additive="base">
                                            <p:cTn id="19" dur="10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50000">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14:bounceEnd="50000">
                                          <p:cBhvr additive="base">
                                            <p:cTn id="23" dur="1000" fill="hold"/>
                                            <p:tgtEl>
                                              <p:spTgt spid="44"/>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50000">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14:bounceEnd="50000">
                                          <p:cBhvr additive="base">
                                            <p:cTn id="27" dur="10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28" dur="1000" fill="hold"/>
                                            <p:tgtEl>
                                              <p:spTgt spid="4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14:presetBounceEnd="50000">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1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50000">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14:bounceEnd="50000">
                                          <p:cBhvr additive="base">
                                            <p:cTn id="35" dur="10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36" dur="10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14:presetBounceEnd="50000">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14:bounceEnd="50000">
                                          <p:cBhvr additive="base">
                                            <p:cTn id="39" dur="100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40" dur="1000" fill="hold"/>
                                            <p:tgtEl>
                                              <p:spTgt spid="4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14:presetBounceEnd="50000">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14:bounceEnd="50000">
                                          <p:cBhvr additive="base">
                                            <p:cTn id="43" dur="1000" fill="hold"/>
                                            <p:tgtEl>
                                              <p:spTgt spid="49"/>
                                            </p:tgtEl>
                                            <p:attrNameLst>
                                              <p:attrName>ppt_x</p:attrName>
                                            </p:attrNameLst>
                                          </p:cBhvr>
                                          <p:tavLst>
                                            <p:tav tm="0">
                                              <p:val>
                                                <p:strVal val="0-#ppt_w/2"/>
                                              </p:val>
                                            </p:tav>
                                            <p:tav tm="100000">
                                              <p:val>
                                                <p:strVal val="#ppt_x"/>
                                              </p:val>
                                            </p:tav>
                                          </p:tavLst>
                                        </p:anim>
                                        <p:anim calcmode="lin" valueType="num" p14:bounceEnd="50000">
                                          <p:cBhvr additive="base">
                                            <p:cTn id="44" dur="1000" fill="hold"/>
                                            <p:tgtEl>
                                              <p:spTgt spid="4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14:presetBounceEnd="50000">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14:bounceEnd="50000">
                                          <p:cBhvr additive="base">
                                            <p:cTn id="47" dur="1000" fill="hold"/>
                                            <p:tgtEl>
                                              <p:spTgt spid="50"/>
                                            </p:tgtEl>
                                            <p:attrNameLst>
                                              <p:attrName>ppt_x</p:attrName>
                                            </p:attrNameLst>
                                          </p:cBhvr>
                                          <p:tavLst>
                                            <p:tav tm="0">
                                              <p:val>
                                                <p:strVal val="0-#ppt_w/2"/>
                                              </p:val>
                                            </p:tav>
                                            <p:tav tm="100000">
                                              <p:val>
                                                <p:strVal val="#ppt_x"/>
                                              </p:val>
                                            </p:tav>
                                          </p:tavLst>
                                        </p:anim>
                                        <p:anim calcmode="lin" valueType="num" p14:bounceEnd="50000">
                                          <p:cBhvr additive="base">
                                            <p:cTn id="48" dur="1000" fill="hold"/>
                                            <p:tgtEl>
                                              <p:spTgt spid="5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14:bounceEnd="50000">
                                          <p:cBhvr additive="base">
                                            <p:cTn id="51" dur="1000" fill="hold"/>
                                            <p:tgtEl>
                                              <p:spTgt spid="51"/>
                                            </p:tgtEl>
                                            <p:attrNameLst>
                                              <p:attrName>ppt_x</p:attrName>
                                            </p:attrNameLst>
                                          </p:cBhvr>
                                          <p:tavLst>
                                            <p:tav tm="0">
                                              <p:val>
                                                <p:strVal val="0-#ppt_w/2"/>
                                              </p:val>
                                            </p:tav>
                                            <p:tav tm="100000">
                                              <p:val>
                                                <p:strVal val="#ppt_x"/>
                                              </p:val>
                                            </p:tav>
                                          </p:tavLst>
                                        </p:anim>
                                        <p:anim calcmode="lin" valueType="num" p14:bounceEnd="50000">
                                          <p:cBhvr additive="base">
                                            <p:cTn id="52" dur="1000" fill="hold"/>
                                            <p:tgtEl>
                                              <p:spTgt spid="5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14:presetBounceEnd="50000">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14:bounceEnd="50000">
                                          <p:cBhvr additive="base">
                                            <p:cTn id="55" dur="1000" fill="hold"/>
                                            <p:tgtEl>
                                              <p:spTgt spid="52"/>
                                            </p:tgtEl>
                                            <p:attrNameLst>
                                              <p:attrName>ppt_x</p:attrName>
                                            </p:attrNameLst>
                                          </p:cBhvr>
                                          <p:tavLst>
                                            <p:tav tm="0">
                                              <p:val>
                                                <p:strVal val="0-#ppt_w/2"/>
                                              </p:val>
                                            </p:tav>
                                            <p:tav tm="100000">
                                              <p:val>
                                                <p:strVal val="#ppt_x"/>
                                              </p:val>
                                            </p:tav>
                                          </p:tavLst>
                                        </p:anim>
                                        <p:anim calcmode="lin" valueType="num" p14:bounceEnd="50000">
                                          <p:cBhvr additive="base">
                                            <p:cTn id="56" dur="1000" fill="hold"/>
                                            <p:tgtEl>
                                              <p:spTgt spid="5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14:presetBounceEnd="50000">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14:bounceEnd="50000">
                                          <p:cBhvr additive="base">
                                            <p:cTn id="59" dur="1000" fill="hold"/>
                                            <p:tgtEl>
                                              <p:spTgt spid="53"/>
                                            </p:tgtEl>
                                            <p:attrNameLst>
                                              <p:attrName>ppt_x</p:attrName>
                                            </p:attrNameLst>
                                          </p:cBhvr>
                                          <p:tavLst>
                                            <p:tav tm="0">
                                              <p:val>
                                                <p:strVal val="0-#ppt_w/2"/>
                                              </p:val>
                                            </p:tav>
                                            <p:tav tm="100000">
                                              <p:val>
                                                <p:strVal val="#ppt_x"/>
                                              </p:val>
                                            </p:tav>
                                          </p:tavLst>
                                        </p:anim>
                                        <p:anim calcmode="lin" valueType="num" p14:bounceEnd="50000">
                                          <p:cBhvr additive="base">
                                            <p:cTn id="60" dur="1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p:bldP spid="44" grpId="0"/>
          <p:bldP spid="45" grpId="0"/>
          <p:bldP spid="46" grpId="0"/>
          <p:bldP spid="47" grpId="0"/>
          <p:bldP spid="48" grpId="0" animBg="1"/>
          <p:bldP spid="49" grpId="0" animBg="1"/>
          <p:bldP spid="50" grpId="0" animBg="1"/>
          <p:bldP spid="51" grpId="0" animBg="1"/>
          <p:bldP spid="52" grpId="0" animBg="1"/>
          <p:bldP spid="5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0-#ppt_w/2"/>
                                              </p:val>
                                            </p:tav>
                                            <p:tav tm="100000">
                                              <p:val>
                                                <p:strVal val="#ppt_x"/>
                                              </p:val>
                                            </p:tav>
                                          </p:tavLst>
                                        </p:anim>
                                        <p:anim calcmode="lin" valueType="num">
                                          <p:cBhvr additive="base">
                                            <p:cTn id="8" dur="10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0-#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0-#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0-#ppt_w/2"/>
                                              </p:val>
                                            </p:tav>
                                            <p:tav tm="100000">
                                              <p:val>
                                                <p:strVal val="#ppt_x"/>
                                              </p:val>
                                            </p:tav>
                                          </p:tavLst>
                                        </p:anim>
                                        <p:anim calcmode="lin" valueType="num">
                                          <p:cBhvr additive="base">
                                            <p:cTn id="24" dur="1000" fill="hold"/>
                                            <p:tgtEl>
                                              <p:spTgt spid="4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1000" fill="hold"/>
                                            <p:tgtEl>
                                              <p:spTgt spid="45"/>
                                            </p:tgtEl>
                                            <p:attrNameLst>
                                              <p:attrName>ppt_x</p:attrName>
                                            </p:attrNameLst>
                                          </p:cBhvr>
                                          <p:tavLst>
                                            <p:tav tm="0">
                                              <p:val>
                                                <p:strVal val="0-#ppt_w/2"/>
                                              </p:val>
                                            </p:tav>
                                            <p:tav tm="100000">
                                              <p:val>
                                                <p:strVal val="#ppt_x"/>
                                              </p:val>
                                            </p:tav>
                                          </p:tavLst>
                                        </p:anim>
                                        <p:anim calcmode="lin" valueType="num">
                                          <p:cBhvr additive="base">
                                            <p:cTn id="28" dur="1000" fill="hold"/>
                                            <p:tgtEl>
                                              <p:spTgt spid="4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1000" fill="hold"/>
                                            <p:tgtEl>
                                              <p:spTgt spid="46"/>
                                            </p:tgtEl>
                                            <p:attrNameLst>
                                              <p:attrName>ppt_x</p:attrName>
                                            </p:attrNameLst>
                                          </p:cBhvr>
                                          <p:tavLst>
                                            <p:tav tm="0">
                                              <p:val>
                                                <p:strVal val="0-#ppt_w/2"/>
                                              </p:val>
                                            </p:tav>
                                            <p:tav tm="100000">
                                              <p:val>
                                                <p:strVal val="#ppt_x"/>
                                              </p:val>
                                            </p:tav>
                                          </p:tavLst>
                                        </p:anim>
                                        <p:anim calcmode="lin" valueType="num">
                                          <p:cBhvr additive="base">
                                            <p:cTn id="32" dur="1000" fill="hold"/>
                                            <p:tgtEl>
                                              <p:spTgt spid="4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1000" fill="hold"/>
                                            <p:tgtEl>
                                              <p:spTgt spid="47"/>
                                            </p:tgtEl>
                                            <p:attrNameLst>
                                              <p:attrName>ppt_x</p:attrName>
                                            </p:attrNameLst>
                                          </p:cBhvr>
                                          <p:tavLst>
                                            <p:tav tm="0">
                                              <p:val>
                                                <p:strVal val="0-#ppt_w/2"/>
                                              </p:val>
                                            </p:tav>
                                            <p:tav tm="100000">
                                              <p:val>
                                                <p:strVal val="#ppt_x"/>
                                              </p:val>
                                            </p:tav>
                                          </p:tavLst>
                                        </p:anim>
                                        <p:anim calcmode="lin" valueType="num">
                                          <p:cBhvr additive="base">
                                            <p:cTn id="36" dur="10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1000" fill="hold"/>
                                            <p:tgtEl>
                                              <p:spTgt spid="48"/>
                                            </p:tgtEl>
                                            <p:attrNameLst>
                                              <p:attrName>ppt_x</p:attrName>
                                            </p:attrNameLst>
                                          </p:cBhvr>
                                          <p:tavLst>
                                            <p:tav tm="0">
                                              <p:val>
                                                <p:strVal val="0-#ppt_w/2"/>
                                              </p:val>
                                            </p:tav>
                                            <p:tav tm="100000">
                                              <p:val>
                                                <p:strVal val="#ppt_x"/>
                                              </p:val>
                                            </p:tav>
                                          </p:tavLst>
                                        </p:anim>
                                        <p:anim calcmode="lin" valueType="num">
                                          <p:cBhvr additive="base">
                                            <p:cTn id="40" dur="1000" fill="hold"/>
                                            <p:tgtEl>
                                              <p:spTgt spid="4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1000" fill="hold"/>
                                            <p:tgtEl>
                                              <p:spTgt spid="49"/>
                                            </p:tgtEl>
                                            <p:attrNameLst>
                                              <p:attrName>ppt_x</p:attrName>
                                            </p:attrNameLst>
                                          </p:cBhvr>
                                          <p:tavLst>
                                            <p:tav tm="0">
                                              <p:val>
                                                <p:strVal val="0-#ppt_w/2"/>
                                              </p:val>
                                            </p:tav>
                                            <p:tav tm="100000">
                                              <p:val>
                                                <p:strVal val="#ppt_x"/>
                                              </p:val>
                                            </p:tav>
                                          </p:tavLst>
                                        </p:anim>
                                        <p:anim calcmode="lin" valueType="num">
                                          <p:cBhvr additive="base">
                                            <p:cTn id="44" dur="1000" fill="hold"/>
                                            <p:tgtEl>
                                              <p:spTgt spid="4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1000" fill="hold"/>
                                            <p:tgtEl>
                                              <p:spTgt spid="50"/>
                                            </p:tgtEl>
                                            <p:attrNameLst>
                                              <p:attrName>ppt_x</p:attrName>
                                            </p:attrNameLst>
                                          </p:cBhvr>
                                          <p:tavLst>
                                            <p:tav tm="0">
                                              <p:val>
                                                <p:strVal val="0-#ppt_w/2"/>
                                              </p:val>
                                            </p:tav>
                                            <p:tav tm="100000">
                                              <p:val>
                                                <p:strVal val="#ppt_x"/>
                                              </p:val>
                                            </p:tav>
                                          </p:tavLst>
                                        </p:anim>
                                        <p:anim calcmode="lin" valueType="num">
                                          <p:cBhvr additive="base">
                                            <p:cTn id="48" dur="1000" fill="hold"/>
                                            <p:tgtEl>
                                              <p:spTgt spid="5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1000" fill="hold"/>
                                            <p:tgtEl>
                                              <p:spTgt spid="51"/>
                                            </p:tgtEl>
                                            <p:attrNameLst>
                                              <p:attrName>ppt_x</p:attrName>
                                            </p:attrNameLst>
                                          </p:cBhvr>
                                          <p:tavLst>
                                            <p:tav tm="0">
                                              <p:val>
                                                <p:strVal val="0-#ppt_w/2"/>
                                              </p:val>
                                            </p:tav>
                                            <p:tav tm="100000">
                                              <p:val>
                                                <p:strVal val="#ppt_x"/>
                                              </p:val>
                                            </p:tav>
                                          </p:tavLst>
                                        </p:anim>
                                        <p:anim calcmode="lin" valueType="num">
                                          <p:cBhvr additive="base">
                                            <p:cTn id="52" dur="1000" fill="hold"/>
                                            <p:tgtEl>
                                              <p:spTgt spid="5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1000" fill="hold"/>
                                            <p:tgtEl>
                                              <p:spTgt spid="52"/>
                                            </p:tgtEl>
                                            <p:attrNameLst>
                                              <p:attrName>ppt_x</p:attrName>
                                            </p:attrNameLst>
                                          </p:cBhvr>
                                          <p:tavLst>
                                            <p:tav tm="0">
                                              <p:val>
                                                <p:strVal val="0-#ppt_w/2"/>
                                              </p:val>
                                            </p:tav>
                                            <p:tav tm="100000">
                                              <p:val>
                                                <p:strVal val="#ppt_x"/>
                                              </p:val>
                                            </p:tav>
                                          </p:tavLst>
                                        </p:anim>
                                        <p:anim calcmode="lin" valueType="num">
                                          <p:cBhvr additive="base">
                                            <p:cTn id="56" dur="1000" fill="hold"/>
                                            <p:tgtEl>
                                              <p:spTgt spid="5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 calcmode="lin" valueType="num">
                                          <p:cBhvr additive="base">
                                            <p:cTn id="59" dur="1000" fill="hold"/>
                                            <p:tgtEl>
                                              <p:spTgt spid="53"/>
                                            </p:tgtEl>
                                            <p:attrNameLst>
                                              <p:attrName>ppt_x</p:attrName>
                                            </p:attrNameLst>
                                          </p:cBhvr>
                                          <p:tavLst>
                                            <p:tav tm="0">
                                              <p:val>
                                                <p:strVal val="0-#ppt_w/2"/>
                                              </p:val>
                                            </p:tav>
                                            <p:tav tm="100000">
                                              <p:val>
                                                <p:strVal val="#ppt_x"/>
                                              </p:val>
                                            </p:tav>
                                          </p:tavLst>
                                        </p:anim>
                                        <p:anim calcmode="lin" valueType="num">
                                          <p:cBhvr additive="base">
                                            <p:cTn id="60" dur="1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P spid="32" grpId="0"/>
          <p:bldP spid="44" grpId="0"/>
          <p:bldP spid="45" grpId="0"/>
          <p:bldP spid="46" grpId="0"/>
          <p:bldP spid="47" grpId="0"/>
          <p:bldP spid="48" grpId="0" animBg="1"/>
          <p:bldP spid="49" grpId="0" animBg="1"/>
          <p:bldP spid="50" grpId="0" animBg="1"/>
          <p:bldP spid="51" grpId="0" animBg="1"/>
          <p:bldP spid="52" grpId="0" animBg="1"/>
          <p:bldP spid="5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extBox 393"/>
          <p:cNvSpPr txBox="1"/>
          <p:nvPr/>
        </p:nvSpPr>
        <p:spPr>
          <a:xfrm>
            <a:off x="1347639" y="8186821"/>
            <a:ext cx="15592472" cy="2651451"/>
          </a:xfrm>
          <a:prstGeom prst="rect">
            <a:avLst/>
          </a:prstGeom>
          <a:noFill/>
        </p:spPr>
        <p:txBody>
          <a:bodyPr wrap="square" lIns="0" tIns="0" rIns="0" bIns="0" numCol="1" spcCol="959784">
            <a:noAutofit/>
          </a:bodyPr>
          <a:lstStyle/>
          <a:p>
            <a:pPr algn="just">
              <a:lnSpc>
                <a:spcPts val="3031"/>
              </a:lnSpc>
            </a:pPr>
            <a:r>
              <a:rPr lang="en-US" sz="2400" b="1" dirty="0" smtClean="0">
                <a:solidFill>
                  <a:schemeClr val="accent2">
                    <a:lumMod val="75000"/>
                  </a:schemeClr>
                </a:solidFill>
                <a:latin typeface="Poppins Light" charset="0"/>
                <a:ea typeface="Poppins Light" charset="0"/>
                <a:cs typeface="Poppins Light" charset="0"/>
              </a:rPr>
              <a:t>My Unique Process </a:t>
            </a:r>
            <a:r>
              <a:rPr lang="en-US" sz="1800" dirty="0" smtClean="0">
                <a:latin typeface="Poppins Light" charset="0"/>
                <a:ea typeface="Poppins Light" charset="0"/>
                <a:cs typeface="Poppins Light" charset="0"/>
              </a:rPr>
              <a:t>–  </a:t>
            </a:r>
            <a:r>
              <a:rPr lang="en-US" sz="2000" dirty="0" smtClean="0">
                <a:solidFill>
                  <a:srgbClr val="000000"/>
                </a:solidFill>
                <a:latin typeface="Poppins Light" charset="0"/>
                <a:ea typeface="Poppins Light" charset="0"/>
                <a:cs typeface="Poppins Light" charset="0"/>
              </a:rPr>
              <a:t>As a former trial attorney I understand the absolute need to be fully prepared, organized and ready to represent my clients to the best of my ability. That’s the same approach I take to selling real estate. I take a no-nonsense, competitive approach to each sale where my goal is to get you the result that you want from the sale of your home. I back this up with an unmatched knowledge of the real estate market and a marketing platform that I’ve taught to thousands of top Realtors across the nation.</a:t>
            </a:r>
          </a:p>
          <a:p>
            <a:pPr algn="just">
              <a:lnSpc>
                <a:spcPts val="3031"/>
              </a:lnSpc>
            </a:pPr>
            <a:endParaRPr lang="en-US" sz="2000" dirty="0">
              <a:solidFill>
                <a:srgbClr val="000000"/>
              </a:solidFill>
              <a:latin typeface="Poppins Light" charset="0"/>
              <a:ea typeface="Poppins Light" charset="0"/>
              <a:cs typeface="Poppins Light" charset="0"/>
            </a:endParaRPr>
          </a:p>
          <a:p>
            <a:pPr algn="just">
              <a:lnSpc>
                <a:spcPts val="3031"/>
              </a:lnSpc>
            </a:pPr>
            <a:r>
              <a:rPr lang="en-US" sz="2400" b="1" dirty="0" smtClean="0">
                <a:solidFill>
                  <a:srgbClr val="009B82"/>
                </a:solidFill>
                <a:latin typeface="Poppins Light" charset="0"/>
                <a:ea typeface="Poppins Light" charset="0"/>
                <a:cs typeface="Poppins Light" charset="0"/>
              </a:rPr>
              <a:t>My Promise</a:t>
            </a:r>
            <a:r>
              <a:rPr lang="en-US" sz="2400" dirty="0" smtClean="0">
                <a:solidFill>
                  <a:srgbClr val="009B82"/>
                </a:solidFill>
                <a:latin typeface="Poppins Light" charset="0"/>
                <a:ea typeface="Poppins Light" charset="0"/>
                <a:cs typeface="Poppins Light" charset="0"/>
              </a:rPr>
              <a:t> </a:t>
            </a:r>
            <a:r>
              <a:rPr lang="en-US" sz="1800" dirty="0" smtClean="0">
                <a:latin typeface="Poppins Light" charset="0"/>
                <a:ea typeface="Poppins Light" charset="0"/>
                <a:cs typeface="Poppins Light" charset="0"/>
              </a:rPr>
              <a:t>– </a:t>
            </a:r>
            <a:r>
              <a:rPr lang="en-US" sz="2000" dirty="0" smtClean="0">
                <a:solidFill>
                  <a:srgbClr val="000000"/>
                </a:solidFill>
                <a:latin typeface="Poppins Light" charset="0"/>
                <a:ea typeface="Poppins Light" charset="0"/>
                <a:cs typeface="Poppins Light" charset="0"/>
              </a:rPr>
              <a:t>I’ll apply my unique skills and background to represent you like I would represent one of my legal clients. </a:t>
            </a:r>
          </a:p>
          <a:p>
            <a:pPr algn="just">
              <a:lnSpc>
                <a:spcPts val="3031"/>
              </a:lnSpc>
            </a:pPr>
            <a:endParaRPr lang="en-US" sz="2000" dirty="0">
              <a:solidFill>
                <a:srgbClr val="000000"/>
              </a:solidFill>
              <a:latin typeface="Poppins Light" charset="0"/>
              <a:ea typeface="Poppins Light" charset="0"/>
              <a:cs typeface="Poppins Light" charset="0"/>
            </a:endParaRPr>
          </a:p>
          <a:p>
            <a:pPr algn="just">
              <a:lnSpc>
                <a:spcPts val="3031"/>
              </a:lnSpc>
            </a:pPr>
            <a:r>
              <a:rPr lang="en-US" sz="2000" dirty="0" smtClean="0">
                <a:solidFill>
                  <a:srgbClr val="000000"/>
                </a:solidFill>
                <a:latin typeface="Poppins Light" charset="0"/>
                <a:ea typeface="Poppins Light" charset="0"/>
                <a:cs typeface="Poppins Light" charset="0"/>
              </a:rPr>
              <a:t>Transaction Broker</a:t>
            </a:r>
            <a:endParaRPr lang="en-US" sz="2000" dirty="0">
              <a:solidFill>
                <a:srgbClr val="000000"/>
              </a:solidFill>
              <a:latin typeface="Poppins Light" charset="0"/>
              <a:ea typeface="Poppins Light" charset="0"/>
              <a:cs typeface="Poppins Light" charset="0"/>
            </a:endParaRPr>
          </a:p>
          <a:p>
            <a:pPr algn="just">
              <a:lnSpc>
                <a:spcPts val="3031"/>
              </a:lnSpc>
            </a:pPr>
            <a:r>
              <a:rPr lang="en-US" sz="2000" dirty="0" smtClean="0">
                <a:solidFill>
                  <a:srgbClr val="000000"/>
                </a:solidFill>
                <a:latin typeface="Poppins Light" charset="0"/>
                <a:ea typeface="Poppins Light" charset="0"/>
                <a:cs typeface="Poppins Light" charset="0"/>
              </a:rPr>
              <a:t>Buyer Agent</a:t>
            </a:r>
            <a:endParaRPr lang="en-US" sz="2000" dirty="0">
              <a:solidFill>
                <a:srgbClr val="000000"/>
              </a:solidFill>
              <a:latin typeface="Poppins Light" charset="0"/>
              <a:ea typeface="Poppins Light" charset="0"/>
              <a:cs typeface="Poppins Light" charset="0"/>
            </a:endParaRPr>
          </a:p>
          <a:p>
            <a:pPr algn="just">
              <a:lnSpc>
                <a:spcPts val="3031"/>
              </a:lnSpc>
            </a:pPr>
            <a:r>
              <a:rPr lang="en-US" sz="2000" dirty="0" smtClean="0">
                <a:solidFill>
                  <a:srgbClr val="000000"/>
                </a:solidFill>
                <a:latin typeface="Poppins Light" charset="0"/>
                <a:ea typeface="Poppins Light" charset="0"/>
                <a:cs typeface="Poppins Light" charset="0"/>
              </a:rPr>
              <a:t>Listing Agent #1 Listing Agent in Boulder County 2015, 2016.</a:t>
            </a:r>
            <a:endParaRPr lang="en-US" sz="2000" dirty="0">
              <a:solidFill>
                <a:srgbClr val="000000"/>
              </a:solidFill>
              <a:latin typeface="Poppins Light" charset="0"/>
              <a:ea typeface="Poppins Light" charset="0"/>
              <a:cs typeface="Poppins Light" charset="0"/>
            </a:endParaRPr>
          </a:p>
        </p:txBody>
      </p:sp>
      <p:sp>
        <p:nvSpPr>
          <p:cNvPr id="8" name="TextBox 7"/>
          <p:cNvSpPr txBox="1"/>
          <p:nvPr/>
        </p:nvSpPr>
        <p:spPr>
          <a:xfrm>
            <a:off x="8353846" y="7710067"/>
            <a:ext cx="1638180" cy="288541"/>
          </a:xfrm>
          <a:prstGeom prst="rect">
            <a:avLst/>
          </a:prstGeom>
          <a:noFill/>
        </p:spPr>
        <p:txBody>
          <a:bodyPr wrap="none" rtlCol="0" anchor="ctr" anchorCtr="0">
            <a:spAutoFit/>
          </a:bodyPr>
          <a:lstStyle/>
          <a:p>
            <a:pPr algn="ctr"/>
            <a:r>
              <a:rPr lang="en-US" sz="1275" dirty="0" smtClean="0">
                <a:solidFill>
                  <a:schemeClr val="accent2"/>
                </a:solidFill>
                <a:latin typeface="Poppins Light" charset="0"/>
                <a:ea typeface="Poppins Light" charset="0"/>
                <a:cs typeface="Poppins Light" charset="0"/>
              </a:rPr>
              <a:t>BROKER </a:t>
            </a:r>
            <a:r>
              <a:rPr lang="en-US" sz="1275" dirty="0">
                <a:solidFill>
                  <a:schemeClr val="accent2"/>
                </a:solidFill>
                <a:latin typeface="Poppins Light" charset="0"/>
                <a:ea typeface="Poppins Light" charset="0"/>
                <a:cs typeface="Poppins Light" charset="0"/>
              </a:rPr>
              <a:t>/ </a:t>
            </a:r>
            <a:r>
              <a:rPr lang="en-US" sz="1275" dirty="0" smtClean="0">
                <a:solidFill>
                  <a:schemeClr val="accent2"/>
                </a:solidFill>
                <a:latin typeface="Poppins Light" charset="0"/>
                <a:ea typeface="Poppins Light" charset="0"/>
                <a:cs typeface="Poppins Light" charset="0"/>
              </a:rPr>
              <a:t>OWNER</a:t>
            </a:r>
            <a:endParaRPr lang="en-US" sz="1275" dirty="0">
              <a:solidFill>
                <a:schemeClr val="accent2"/>
              </a:solidFill>
              <a:latin typeface="Poppins Light" charset="0"/>
              <a:ea typeface="Poppins Light" charset="0"/>
              <a:cs typeface="Poppins Light" charset="0"/>
            </a:endParaRPr>
          </a:p>
        </p:txBody>
      </p:sp>
      <p:sp>
        <p:nvSpPr>
          <p:cNvPr id="9" name="TextBox 8"/>
          <p:cNvSpPr txBox="1"/>
          <p:nvPr/>
        </p:nvSpPr>
        <p:spPr>
          <a:xfrm>
            <a:off x="8036639" y="7237631"/>
            <a:ext cx="2204538" cy="461819"/>
          </a:xfrm>
          <a:prstGeom prst="rect">
            <a:avLst/>
          </a:prstGeom>
          <a:noFill/>
        </p:spPr>
        <p:txBody>
          <a:bodyPr wrap="none" rtlCol="0" anchor="ctr" anchorCtr="0">
            <a:spAutoFit/>
          </a:bodyPr>
          <a:lstStyle/>
          <a:p>
            <a:pPr algn="ctr"/>
            <a:r>
              <a:rPr lang="en-US" sz="2401" b="1" dirty="0" smtClean="0">
                <a:solidFill>
                  <a:schemeClr val="tx2"/>
                </a:solidFill>
                <a:latin typeface="Montserrat Semi Bold" charset="0"/>
                <a:ea typeface="Montserrat Semi Bold" charset="0"/>
                <a:cs typeface="Montserrat Semi Bold" charset="0"/>
              </a:rPr>
              <a:t>Marcie James</a:t>
            </a:r>
            <a:endParaRPr lang="en-US" sz="2401" b="1" dirty="0">
              <a:solidFill>
                <a:schemeClr val="tx2"/>
              </a:solidFill>
              <a:latin typeface="Montserrat Semi Bold" charset="0"/>
              <a:ea typeface="Montserrat Semi Bold" charset="0"/>
              <a:cs typeface="Montserrat Semi Bold" charset="0"/>
            </a:endParaRPr>
          </a:p>
        </p:txBody>
      </p:sp>
      <p:sp>
        <p:nvSpPr>
          <p:cNvPr id="7" name="Rectangle 6"/>
          <p:cNvSpPr>
            <a:spLocks/>
          </p:cNvSpPr>
          <p:nvPr/>
        </p:nvSpPr>
        <p:spPr bwMode="auto">
          <a:xfrm>
            <a:off x="4355036" y="2671201"/>
            <a:ext cx="9611443" cy="76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3429914">
              <a:lnSpc>
                <a:spcPts val="5551"/>
              </a:lnSpc>
            </a:pPr>
            <a:r>
              <a:rPr lang="en-US" sz="6600" b="1" spc="375" dirty="0" smtClean="0">
                <a:solidFill>
                  <a:schemeClr val="tx2"/>
                </a:solidFill>
                <a:latin typeface="Montserrat" charset="0"/>
                <a:ea typeface="Montserrat" charset="0"/>
                <a:cs typeface="Montserrat" charset="0"/>
                <a:sym typeface="Bebas Neue" charset="0"/>
              </a:rPr>
              <a:t>MY PROMISE TO YOU</a:t>
            </a:r>
            <a:endParaRPr lang="en-US" sz="6600" b="1" spc="375" dirty="0">
              <a:solidFill>
                <a:schemeClr val="tx2"/>
              </a:solidFill>
              <a:latin typeface="Montserrat" charset="0"/>
              <a:ea typeface="Montserrat" charset="0"/>
              <a:cs typeface="Montserrat" charset="0"/>
              <a:sym typeface="Bebas Neue" charset="0"/>
            </a:endParaRPr>
          </a:p>
        </p:txBody>
      </p:sp>
      <p:sp>
        <p:nvSpPr>
          <p:cNvPr id="11" name="TextBox 10"/>
          <p:cNvSpPr txBox="1"/>
          <p:nvPr/>
        </p:nvSpPr>
        <p:spPr>
          <a:xfrm>
            <a:off x="4359803" y="1373578"/>
            <a:ext cx="9595821" cy="646331"/>
          </a:xfrm>
          <a:prstGeom prst="rect">
            <a:avLst/>
          </a:prstGeom>
          <a:noFill/>
        </p:spPr>
        <p:txBody>
          <a:bodyPr wrap="none" rtlCol="0" anchor="ctr" anchorCtr="0">
            <a:spAutoFit/>
          </a:bodyPr>
          <a:lstStyle/>
          <a:p>
            <a:pPr algn="ctr"/>
            <a:r>
              <a:rPr lang="en-US" spc="225" dirty="0" smtClean="0">
                <a:solidFill>
                  <a:schemeClr val="accent2">
                    <a:lumMod val="75000"/>
                  </a:schemeClr>
                </a:solidFill>
                <a:latin typeface="Montserrat" charset="0"/>
                <a:ea typeface="Montserrat" charset="0"/>
                <a:cs typeface="Montserrat" charset="0"/>
              </a:rPr>
              <a:t>Professional Real Estate Representation</a:t>
            </a:r>
            <a:endParaRPr lang="en-US" spc="225" dirty="0">
              <a:solidFill>
                <a:schemeClr val="accent2">
                  <a:lumMod val="75000"/>
                </a:schemeClr>
              </a:solidFill>
              <a:latin typeface="Montserrat" charset="0"/>
              <a:ea typeface="Montserrat" charset="0"/>
              <a:cs typeface="Montserrat" charset="0"/>
            </a:endParaRPr>
          </a:p>
        </p:txBody>
      </p:sp>
      <p:pic>
        <p:nvPicPr>
          <p:cNvPr id="2" name="Picture Placeholder 1" descr="Realtor Professional Woman Transparent.png"/>
          <p:cNvPicPr>
            <a:picLocks noGrp="1" noChangeAspect="1"/>
          </p:cNvPicPr>
          <p:nvPr>
            <p:ph type="pic" sz="quarter" idx="20"/>
          </p:nvPr>
        </p:nvPicPr>
        <p:blipFill rotWithShape="1">
          <a:blip r:embed="rId2" cstate="print">
            <a:extLst>
              <a:ext uri="{28A0092B-C50C-407E-A947-70E740481C1C}">
                <a14:useLocalDpi xmlns:a14="http://schemas.microsoft.com/office/drawing/2010/main" xmlns="" val="0"/>
              </a:ext>
            </a:extLst>
          </a:blip>
          <a:srcRect t="3083" b="44667"/>
          <a:stretch/>
        </p:blipFill>
        <p:spPr>
          <a:xfrm>
            <a:off x="7724775" y="4189413"/>
            <a:ext cx="2843213" cy="2843212"/>
          </a:xfrm>
        </p:spPr>
      </p:pic>
    </p:spTree>
    <p:extLst>
      <p:ext uri="{BB962C8B-B14F-4D97-AF65-F5344CB8AC3E}">
        <p14:creationId xmlns:p14="http://schemas.microsoft.com/office/powerpoint/2010/main" xmlns="" val="1002802307"/>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7" presetClass="entr" presetSubtype="0" fill="hold" grpId="0" nodeType="after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anim calcmode="lin" valueType="num">
                                      <p:cBhvr>
                                        <p:cTn id="17" dur="1000" fill="hold"/>
                                        <p:tgtEl>
                                          <p:spTgt spid="394"/>
                                        </p:tgtEl>
                                        <p:attrNameLst>
                                          <p:attrName>ppt_x</p:attrName>
                                        </p:attrNameLst>
                                      </p:cBhvr>
                                      <p:tavLst>
                                        <p:tav tm="0">
                                          <p:val>
                                            <p:strVal val="#ppt_x"/>
                                          </p:val>
                                        </p:tav>
                                        <p:tav tm="100000">
                                          <p:val>
                                            <p:strVal val="#ppt_x"/>
                                          </p:val>
                                        </p:tav>
                                      </p:tavLst>
                                    </p:anim>
                                    <p:anim calcmode="lin" valueType="num">
                                      <p:cBhvr>
                                        <p:cTn id="18" dur="900" decel="100000" fill="hold"/>
                                        <p:tgtEl>
                                          <p:spTgt spid="39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3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bwMode="auto">
          <a:xfrm>
            <a:off x="10321666" y="3508059"/>
            <a:ext cx="7137771" cy="2563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defTabSz="3429914">
              <a:lnSpc>
                <a:spcPts val="6377"/>
              </a:lnSpc>
            </a:pPr>
            <a:r>
              <a:rPr lang="en-US" sz="9600" b="1" spc="375" dirty="0" smtClean="0">
                <a:solidFill>
                  <a:schemeClr val="tx2"/>
                </a:solidFill>
                <a:latin typeface="Montserrat Semi" charset="0"/>
                <a:ea typeface="Montserrat Semi" charset="0"/>
                <a:cs typeface="Montserrat Semi" charset="0"/>
                <a:sym typeface="Bebas Neue" charset="0"/>
              </a:rPr>
              <a:t>We Have</a:t>
            </a:r>
          </a:p>
          <a:p>
            <a:pPr defTabSz="3429914">
              <a:lnSpc>
                <a:spcPts val="6377"/>
              </a:lnSpc>
            </a:pPr>
            <a:r>
              <a:rPr lang="en-US" sz="9600" b="1" spc="375" dirty="0" smtClean="0">
                <a:solidFill>
                  <a:schemeClr val="tx2"/>
                </a:solidFill>
                <a:latin typeface="Montserrat Semi" charset="0"/>
                <a:ea typeface="Montserrat Semi" charset="0"/>
                <a:cs typeface="Montserrat Semi" charset="0"/>
                <a:sym typeface="Bebas Neue" charset="0"/>
              </a:rPr>
              <a:t> </a:t>
            </a:r>
          </a:p>
          <a:p>
            <a:pPr defTabSz="3429914">
              <a:lnSpc>
                <a:spcPts val="6377"/>
              </a:lnSpc>
            </a:pPr>
            <a:r>
              <a:rPr lang="en-US" sz="9600" b="1" spc="375" dirty="0" smtClean="0">
                <a:solidFill>
                  <a:schemeClr val="tx2"/>
                </a:solidFill>
                <a:latin typeface="Montserrat Semi" charset="0"/>
                <a:ea typeface="Montserrat Semi" charset="0"/>
                <a:cs typeface="Montserrat Semi" charset="0"/>
                <a:sym typeface="Bebas Neue" charset="0"/>
              </a:rPr>
              <a:t>The Buyers</a:t>
            </a:r>
            <a:endParaRPr lang="en-US" sz="9600" b="1" spc="375" dirty="0">
              <a:solidFill>
                <a:schemeClr val="tx2"/>
              </a:solidFill>
              <a:latin typeface="Montserrat Semi" charset="0"/>
              <a:ea typeface="Montserrat Semi" charset="0"/>
              <a:cs typeface="Montserrat Semi" charset="0"/>
              <a:sym typeface="Bebas Neue" charset="0"/>
            </a:endParaRPr>
          </a:p>
        </p:txBody>
      </p:sp>
      <p:sp>
        <p:nvSpPr>
          <p:cNvPr id="6" name="Subtitle 2"/>
          <p:cNvSpPr txBox="1">
            <a:spLocks/>
          </p:cNvSpPr>
          <p:nvPr/>
        </p:nvSpPr>
        <p:spPr>
          <a:xfrm>
            <a:off x="10190118" y="6856605"/>
            <a:ext cx="6438875" cy="4732648"/>
          </a:xfrm>
          <a:prstGeom prst="rect">
            <a:avLst/>
          </a:prstGeom>
        </p:spPr>
        <p:txBody>
          <a:bodyPr vert="horz" wrap="square" lIns="163160" tIns="81580" rIns="163160" bIns="8158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3031"/>
              </a:lnSpc>
            </a:pPr>
            <a:r>
              <a:rPr lang="en-US" dirty="0" smtClean="0">
                <a:solidFill>
                  <a:srgbClr val="000000"/>
                </a:solidFill>
                <a:latin typeface="Poppins Light" charset="0"/>
                <a:ea typeface="Poppins Light" charset="0"/>
                <a:cs typeface="Poppins Light" charset="0"/>
              </a:rPr>
              <a:t>There’s a strong probability that </a:t>
            </a:r>
            <a:r>
              <a:rPr lang="en-US" u="sng" dirty="0" smtClean="0">
                <a:solidFill>
                  <a:srgbClr val="000000"/>
                </a:solidFill>
                <a:latin typeface="Poppins Light" charset="0"/>
                <a:ea typeface="Poppins Light" charset="0"/>
                <a:cs typeface="Poppins Light" charset="0"/>
              </a:rPr>
              <a:t>we already have your buyer in our marketing database</a:t>
            </a:r>
            <a:r>
              <a:rPr lang="en-US" dirty="0" smtClean="0">
                <a:solidFill>
                  <a:srgbClr val="000000"/>
                </a:solidFill>
                <a:latin typeface="Poppins Light" charset="0"/>
                <a:ea typeface="Poppins Light" charset="0"/>
                <a:cs typeface="Poppins Light" charset="0"/>
              </a:rPr>
              <a:t>.</a:t>
            </a:r>
          </a:p>
          <a:p>
            <a:pPr algn="just">
              <a:lnSpc>
                <a:spcPts val="3031"/>
              </a:lnSpc>
            </a:pPr>
            <a:endParaRPr lang="en-US" dirty="0">
              <a:solidFill>
                <a:srgbClr val="000000"/>
              </a:solidFill>
              <a:latin typeface="Poppins Light" charset="0"/>
              <a:ea typeface="Poppins Light" charset="0"/>
              <a:cs typeface="Poppins Light" charset="0"/>
            </a:endParaRPr>
          </a:p>
          <a:p>
            <a:pPr algn="just">
              <a:lnSpc>
                <a:spcPts val="3031"/>
              </a:lnSpc>
            </a:pPr>
            <a:r>
              <a:rPr lang="en-US" dirty="0" smtClean="0">
                <a:solidFill>
                  <a:srgbClr val="000000"/>
                </a:solidFill>
                <a:latin typeface="Poppins Light" charset="0"/>
                <a:ea typeface="Poppins Light" charset="0"/>
                <a:cs typeface="Poppins Light" charset="0"/>
              </a:rPr>
              <a:t>That’s because we spent the time and money to develop a marketing system that helps us meet just about every active buyer who looks online for a home or attends a local open house.</a:t>
            </a:r>
          </a:p>
          <a:p>
            <a:pPr algn="just">
              <a:lnSpc>
                <a:spcPts val="3031"/>
              </a:lnSpc>
            </a:pPr>
            <a:endParaRPr lang="en-US" dirty="0">
              <a:solidFill>
                <a:srgbClr val="000000"/>
              </a:solidFill>
              <a:latin typeface="Poppins Light" charset="0"/>
              <a:ea typeface="Poppins Light" charset="0"/>
              <a:cs typeface="Poppins Light" charset="0"/>
            </a:endParaRPr>
          </a:p>
          <a:p>
            <a:pPr algn="just">
              <a:lnSpc>
                <a:spcPts val="3031"/>
              </a:lnSpc>
            </a:pPr>
            <a:r>
              <a:rPr lang="en-US" dirty="0" smtClean="0">
                <a:solidFill>
                  <a:srgbClr val="000000"/>
                </a:solidFill>
                <a:latin typeface="Poppins Light" charset="0"/>
                <a:ea typeface="Poppins Light" charset="0"/>
                <a:cs typeface="Poppins Light" charset="0"/>
              </a:rPr>
              <a:t>By the time we start marketing your home, we’ve already put in all the hidden hard work.</a:t>
            </a:r>
            <a:endParaRPr lang="en-US" dirty="0">
              <a:solidFill>
                <a:srgbClr val="000000"/>
              </a:solidFill>
              <a:latin typeface="Poppins Light" charset="0"/>
              <a:ea typeface="Poppins Light" charset="0"/>
              <a:cs typeface="Poppins Light" charset="0"/>
            </a:endParaRPr>
          </a:p>
        </p:txBody>
      </p:sp>
      <p:pic>
        <p:nvPicPr>
          <p:cNvPr id="3" name="Picture Placeholder 2" descr="Spaniel and Kids on Couch.jpg"/>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l="28281" r="28281"/>
          <a:stretch>
            <a:fillRect/>
          </a:stretch>
        </p:blipFill>
        <p:spPr/>
      </p:pic>
    </p:spTree>
    <p:extLst>
      <p:ext uri="{BB962C8B-B14F-4D97-AF65-F5344CB8AC3E}">
        <p14:creationId xmlns:p14="http://schemas.microsoft.com/office/powerpoint/2010/main" xmlns="" val="3070493889"/>
      </p:ext>
    </p:extLst>
  </p:cSld>
  <p:clrMapOvr>
    <a:masterClrMapping/>
  </p:clrMapOvr>
  <mc:AlternateContent xmlns:mc="http://schemas.openxmlformats.org/markup-compatibility/2006">
    <mc:Choice xmlns:p14="http://schemas.microsoft.com/office/powerpoint/2010/main" xmlns="" Requires="p14">
      <p:transition spd="slow" p14:dur="800" advClick="0" advTm="1000">
        <p14:flythrough/>
      </p:transition>
    </mc:Choice>
    <mc:Fallback>
      <p:transition spd="slow" advClick="0" advTm="100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0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theme/theme1.xml><?xml version="1.0" encoding="utf-8"?>
<a:theme xmlns:a="http://schemas.openxmlformats.org/drawingml/2006/main" name="Default Theme">
  <a:themeElements>
    <a:clrScheme name="Eureka supergreen">
      <a:dk1>
        <a:srgbClr val="7F7F7F"/>
      </a:dk1>
      <a:lt1>
        <a:srgbClr val="FFFFFF"/>
      </a:lt1>
      <a:dk2>
        <a:srgbClr val="000000"/>
      </a:dk2>
      <a:lt2>
        <a:srgbClr val="FFFFFF"/>
      </a:lt2>
      <a:accent1>
        <a:srgbClr val="000000"/>
      </a:accent1>
      <a:accent2>
        <a:srgbClr val="00CEAE"/>
      </a:accent2>
      <a:accent3>
        <a:srgbClr val="4B5050"/>
      </a:accent3>
      <a:accent4>
        <a:srgbClr val="91969B"/>
      </a:accent4>
      <a:accent5>
        <a:srgbClr val="4B5050"/>
      </a:accent5>
      <a:accent6>
        <a:srgbClr val="91969B"/>
      </a:accent6>
      <a:hlink>
        <a:srgbClr val="F33B48"/>
      </a:hlink>
      <a:folHlink>
        <a:srgbClr val="FFC0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31999</TotalTime>
  <Words>1285</Words>
  <Application>Microsoft Office PowerPoint</Application>
  <PresentationFormat>Custom</PresentationFormat>
  <Paragraphs>153</Paragraphs>
  <Slides>14</Slides>
  <Notes>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Manager>http://graphicriver.net/user/jetfabrik</Manager>
  <Company>http://graphicriver.net/user/jetfabrik</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Premium Presentations</dc:title>
  <dc:subject>http://graphicriver.net/user/jetfabrik</dc:subject>
  <dc:creator>Jetfabrik</dc:creator>
  <cp:keywords>http:/graphicriver.net/user/jetfabrik</cp:keywords>
  <dc:description>http://graphicriver.net/user/jetfabrik</dc:description>
  <cp:lastModifiedBy>John PRMI</cp:lastModifiedBy>
  <cp:revision>5792</cp:revision>
  <dcterms:created xsi:type="dcterms:W3CDTF">2014-11-12T21:47:38Z</dcterms:created>
  <dcterms:modified xsi:type="dcterms:W3CDTF">2017-08-04T04:06:01Z</dcterms:modified>
  <cp:category>http://graphicriver.net/user/jetfabrik</cp:category>
</cp:coreProperties>
</file>